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Lst>
  <p:notesMasterIdLst>
    <p:notesMasterId r:id="rId41"/>
  </p:notesMasterIdLst>
  <p:sldIdLst>
    <p:sldId id="256" r:id="rId3"/>
    <p:sldId id="283" r:id="rId4"/>
    <p:sldId id="393" r:id="rId5"/>
    <p:sldId id="377" r:id="rId6"/>
    <p:sldId id="401" r:id="rId7"/>
    <p:sldId id="400" r:id="rId8"/>
    <p:sldId id="394" r:id="rId9"/>
    <p:sldId id="376" r:id="rId10"/>
    <p:sldId id="382" r:id="rId11"/>
    <p:sldId id="385" r:id="rId12"/>
    <p:sldId id="383" r:id="rId13"/>
    <p:sldId id="389" r:id="rId14"/>
    <p:sldId id="386" r:id="rId15"/>
    <p:sldId id="388" r:id="rId16"/>
    <p:sldId id="391" r:id="rId17"/>
    <p:sldId id="378" r:id="rId18"/>
    <p:sldId id="380" r:id="rId19"/>
    <p:sldId id="403" r:id="rId20"/>
    <p:sldId id="404" r:id="rId21"/>
    <p:sldId id="398" r:id="rId22"/>
    <p:sldId id="405" r:id="rId23"/>
    <p:sldId id="395" r:id="rId24"/>
    <p:sldId id="392" r:id="rId25"/>
    <p:sldId id="402" r:id="rId26"/>
    <p:sldId id="411" r:id="rId27"/>
    <p:sldId id="407" r:id="rId28"/>
    <p:sldId id="408" r:id="rId29"/>
    <p:sldId id="417" r:id="rId30"/>
    <p:sldId id="418" r:id="rId31"/>
    <p:sldId id="412" r:id="rId32"/>
    <p:sldId id="410" r:id="rId33"/>
    <p:sldId id="396" r:id="rId34"/>
    <p:sldId id="399" r:id="rId35"/>
    <p:sldId id="414" r:id="rId36"/>
    <p:sldId id="415" r:id="rId37"/>
    <p:sldId id="278" r:id="rId38"/>
    <p:sldId id="371" r:id="rId39"/>
    <p:sldId id="413" r:id="rId40"/>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DC422"/>
    <a:srgbClr val="10675D"/>
    <a:srgbClr val="13988A"/>
    <a:srgbClr val="5BA829"/>
    <a:srgbClr val="3F741E"/>
    <a:srgbClr val="35611A"/>
    <a:srgbClr val="00B3AA"/>
    <a:srgbClr val="17232A"/>
    <a:srgbClr val="0C2624"/>
    <a:srgbClr val="2874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011" autoAdjust="0"/>
  </p:normalViewPr>
  <p:slideViewPr>
    <p:cSldViewPr snapToGrid="0" snapToObjects="1">
      <p:cViewPr varScale="1">
        <p:scale>
          <a:sx n="155" d="100"/>
          <a:sy n="155" d="100"/>
        </p:scale>
        <p:origin x="-304" y="-96"/>
      </p:cViewPr>
      <p:guideLst>
        <p:guide orient="horz" pos="1620"/>
        <p:guide pos="2880"/>
      </p:guideLst>
    </p:cSldViewPr>
  </p:slideViewPr>
  <p:notesTextViewPr>
    <p:cViewPr>
      <p:scale>
        <a:sx n="100" d="100"/>
        <a:sy n="100" d="100"/>
      </p:scale>
      <p:origin x="0" y="0"/>
    </p:cViewPr>
  </p:notesTextViewPr>
  <p:sorterViewPr>
    <p:cViewPr>
      <p:scale>
        <a:sx n="85" d="100"/>
        <a:sy n="85"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notesMaster" Target="notesMasters/notesMaster1.xml"/><Relationship Id="rId42" Type="http://schemas.openxmlformats.org/officeDocument/2006/relationships/printerSettings" Target="printerSettings/printerSettings1.bin"/><Relationship Id="rId43" Type="http://schemas.openxmlformats.org/officeDocument/2006/relationships/commentAuthors" Target="commentAuthors.xml"/><Relationship Id="rId44" Type="http://schemas.openxmlformats.org/officeDocument/2006/relationships/presProps" Target="presProps.xml"/><Relationship Id="rId4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 Id="rId3" Type="http://schemas.openxmlformats.org/officeDocument/2006/relationships/hyperlink" Target="http://projects.spring.io/spring-cloud"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 Id="rId3" Type="http://schemas.openxmlformats.org/officeDocument/2006/relationships/hyperlink" Target="http://gadgets.ndtv.com/internet/news/netflix-now-accounts-for-34-percent-of-us-internet-traffic-at-peak-times-524323"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projects.spring.io/spring-cloud"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References:</a:t>
            </a:r>
            <a:r>
              <a:rPr lang="en-US" baseline="0" dirty="0" smtClean="0">
                <a:solidFill>
                  <a:schemeClr val="dk1"/>
                </a:solidFill>
              </a:rPr>
              <a:t>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t>http://www.slideshare.net/adriancockcroft/microservices-the-good-bad-and-the-ugly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lumMod val="75000"/>
                  </a:schemeClr>
                </a:solidFill>
              </a:rPr>
              <a:t>Notes: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References:</a:t>
            </a:r>
          </a:p>
          <a:p>
            <a:pPr marL="228600" indent="-228600">
              <a:spcBef>
                <a:spcPts val="0"/>
              </a:spcBef>
              <a:buAutoNum type="arabicPeriod"/>
            </a:pPr>
            <a:r>
              <a:rPr lang="en-US" baseline="0" dirty="0" smtClean="0">
                <a:solidFill>
                  <a:schemeClr val="dk1"/>
                </a:solidFill>
              </a:rPr>
              <a:t>http://12factor.net/</a:t>
            </a:r>
          </a:p>
          <a:p>
            <a:pPr marL="228600" indent="-228600">
              <a:spcBef>
                <a:spcPts val="0"/>
              </a:spcBef>
              <a:buAutoNum type="arabicPeriod"/>
            </a:pPr>
            <a:endParaRPr lang="en-US" baseline="0" dirty="0" smtClean="0">
              <a:solidFill>
                <a:schemeClr val="dk1"/>
              </a:solidFill>
            </a:endParaRPr>
          </a:p>
          <a:p>
            <a:pPr marL="228600" indent="-228600">
              <a:spcBef>
                <a:spcPts val="0"/>
              </a:spcBef>
              <a:buAutoNum type="arabicPeriod"/>
            </a:pPr>
            <a:endParaRPr lang="en-US" baseline="0" dirty="0" smtClean="0">
              <a:solidFill>
                <a:schemeClr val="dk1"/>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FFFF"/>
                </a:solidFill>
              </a:rPr>
              <a:t>Architectural and development practices, that ensure an optimal experience on a cloud platform.</a:t>
            </a:r>
            <a:r>
              <a:rPr lang="en-US" baseline="0" dirty="0" smtClean="0">
                <a:solidFill>
                  <a:srgbClr val="FFFFFF"/>
                </a:solidFill>
              </a:rPr>
              <a:t> </a:t>
            </a:r>
            <a:endParaRPr lang="en" dirty="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xfrm>
            <a:off x="381000" y="685800"/>
            <a:ext cx="6096000" cy="3429000"/>
          </a:xfrm>
          <a:prstGeom prst="rect">
            <a:avLst/>
          </a:prstGeom>
        </p:spPr>
        <p:txBody>
          <a:bodyPr lIns="90571" tIns="45286" rIns="90571" bIns="45286"/>
          <a:lstStyle/>
          <a:p>
            <a:pPr lvl="0"/>
            <a:endParaRPr/>
          </a:p>
        </p:txBody>
      </p:sp>
      <p:sp>
        <p:nvSpPr>
          <p:cNvPr id="343" name="Shape 343"/>
          <p:cNvSpPr>
            <a:spLocks noGrp="1"/>
          </p:cNvSpPr>
          <p:nvPr>
            <p:ph type="body" sz="quarter" idx="1"/>
          </p:nvPr>
        </p:nvSpPr>
        <p:spPr>
          <a:prstGeom prst="rect">
            <a:avLst/>
          </a:prstGeom>
        </p:spPr>
        <p:txBody>
          <a:bodyPr lIns="90571" tIns="45286" rIns="90571" bIns="45286"/>
          <a:lstStyle/>
          <a:p>
            <a:pPr marL="220558" indent="-220558">
              <a:buSzPct val="100000"/>
              <a:buChar char="*"/>
              <a:defRPr sz="1800"/>
            </a:pPr>
            <a:r>
              <a:rPr sz="2200"/>
              <a:t>REST and message-driven services</a:t>
            </a:r>
          </a:p>
          <a:p>
            <a:pPr marL="220558" indent="-220558">
              <a:buSzPct val="100000"/>
              <a:buChar char="*"/>
              <a:defRPr sz="1800"/>
            </a:pPr>
            <a:r>
              <a:rPr sz="2200"/>
              <a:t>Polyglot persistence, services encapsulate data store semantics</a:t>
            </a:r>
          </a:p>
          <a:p>
            <a:pPr marL="220558" indent="-220558">
              <a:buSzPct val="100000"/>
              <a:buChar char="*"/>
              <a:defRPr sz="1800"/>
            </a:pPr>
            <a:r>
              <a:rPr sz="2200"/>
              <a:t>Diversity of clients acknowledged</a:t>
            </a:r>
          </a:p>
          <a:p>
            <a:pPr marL="220558" indent="-220558">
              <a:buSzPct val="100000"/>
              <a:buChar char="*"/>
              <a:defRPr sz="1800"/>
            </a:pPr>
            <a:r>
              <a:rPr sz="2200"/>
              <a:t>API Gateway for service aggregation, reduce chattiness, protocol translation, reduce latency/round-trips, deal with mobile device fragmentation, build use case/device specific API’s</a:t>
            </a:r>
          </a:p>
        </p:txBody>
      </p:sp>
    </p:spTree>
    <p:extLst>
      <p:ext uri="{BB962C8B-B14F-4D97-AF65-F5344CB8AC3E}">
        <p14:creationId xmlns:p14="http://schemas.microsoft.com/office/powerpoint/2010/main" val="2749335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235202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Everybody faces these, SCS takes PCF to the next level</a:t>
            </a:r>
            <a:endParaRPr lang="en-US" dirty="0"/>
          </a:p>
        </p:txBody>
      </p:sp>
    </p:spTree>
    <p:extLst>
      <p:ext uri="{BB962C8B-B14F-4D97-AF65-F5344CB8AC3E}">
        <p14:creationId xmlns:p14="http://schemas.microsoft.com/office/powerpoint/2010/main" val="246088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That is and should be a governing principle behind any cloud platform, library, or tool. </a:t>
            </a:r>
            <a:r>
              <a:rPr lang="en-US" sz="1100" u="sng" kern="1200" dirty="0" smtClean="0">
                <a:solidFill>
                  <a:schemeClr val="tx1"/>
                </a:solidFill>
                <a:latin typeface="+mn-lt"/>
                <a:ea typeface="+mn-ea"/>
                <a:cs typeface="+mn-cs"/>
                <a:hlinkClick r:id="rId3"/>
              </a:rPr>
              <a:t>Spring Cloud–an open-source library–makes it easy to develop JVM applications for the cloud. With it, applications can connect to services and discover information about the cloud environment easily in multiple clouds such as Cloud Foundry and Heroku. Further, you can extend it to other cloud platforms and new services.</a:t>
            </a: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a:buNone/>
            </a:pPr>
            <a:r>
              <a:rPr lang="en-US" sz="2400" dirty="0" smtClean="0">
                <a:solidFill>
                  <a:srgbClr val="FFFFFF"/>
                </a:solidFill>
              </a:rPr>
              <a:t>Application Framework</a:t>
            </a:r>
          </a:p>
          <a:p>
            <a:pPr lvl="3">
              <a:buFont typeface="Wingdings" charset="2"/>
              <a:buChar char="§"/>
            </a:pPr>
            <a:r>
              <a:rPr lang="en-US" sz="1800" dirty="0" smtClean="0">
                <a:solidFill>
                  <a:srgbClr val="FFFFFF"/>
                </a:solidFill>
              </a:rPr>
              <a:t>Spring Cloud : used by Netflix</a:t>
            </a:r>
          </a:p>
          <a:p>
            <a:pPr lvl="3">
              <a:buFont typeface="Wingdings" charset="2"/>
              <a:buChar char="§"/>
            </a:pPr>
            <a:r>
              <a:rPr lang="en-US" sz="1800" dirty="0" smtClean="0">
                <a:solidFill>
                  <a:srgbClr val="FFFFFF"/>
                </a:solidFill>
              </a:rPr>
              <a:t>Spring Boot now over 1M downloads a month, historic levels of growth</a:t>
            </a:r>
          </a:p>
          <a:p>
            <a:pPr>
              <a:buNone/>
            </a:pPr>
            <a:r>
              <a:rPr lang="en-US" sz="2400" dirty="0" smtClean="0">
                <a:solidFill>
                  <a:srgbClr val="FFFFFF"/>
                </a:solidFill>
              </a:rPr>
              <a:t>Runtime platform</a:t>
            </a:r>
          </a:p>
          <a:p>
            <a:pPr lvl="3">
              <a:buFont typeface="Wingdings" charset="2"/>
              <a:buChar char="§"/>
            </a:pPr>
            <a:r>
              <a:rPr lang="en-US" sz="1800" dirty="0" smtClean="0">
                <a:solidFill>
                  <a:srgbClr val="FFFFFF"/>
                </a:solidFill>
              </a:rPr>
              <a:t>Cloud Foundry elastic runtime used by top FS leaders</a:t>
            </a:r>
          </a:p>
          <a:p>
            <a:pPr lvl="3">
              <a:buFont typeface="Wingdings" charset="2"/>
              <a:buChar char="§"/>
            </a:pPr>
            <a:r>
              <a:rPr lang="en-US" sz="1800" dirty="0" smtClean="0">
                <a:solidFill>
                  <a:srgbClr val="FFFFFF"/>
                </a:solidFill>
              </a:rPr>
              <a:t>Enterprise production ready Linux Container based platform </a:t>
            </a:r>
          </a:p>
          <a:p>
            <a:pPr lvl="2">
              <a:buNone/>
            </a:pPr>
            <a:r>
              <a:rPr lang="en-US" sz="2400" dirty="0" smtClean="0">
                <a:solidFill>
                  <a:srgbClr val="FFFFFF"/>
                </a:solidFill>
              </a:rPr>
              <a:t>Infrastructure Automation</a:t>
            </a:r>
          </a:p>
          <a:p>
            <a:pPr lvl="3">
              <a:buFont typeface="Wingdings" charset="2"/>
              <a:buChar char="§"/>
            </a:pPr>
            <a:r>
              <a:rPr lang="en-US" sz="1800" dirty="0" smtClean="0">
                <a:solidFill>
                  <a:srgbClr val="FFFFFF"/>
                </a:solidFill>
              </a:rPr>
              <a:t>CF BOSH: Embedded OS, cloud API integrated </a:t>
            </a:r>
          </a:p>
          <a:p>
            <a:pPr lvl="3">
              <a:buFont typeface="Wingdings" charset="2"/>
              <a:buChar char="§"/>
            </a:pPr>
            <a:r>
              <a:rPr lang="en-US" sz="1800" dirty="0" smtClean="0">
                <a:solidFill>
                  <a:srgbClr val="FFFFFF"/>
                </a:solidFill>
              </a:rPr>
              <a:t>Incredible operational leverage; machine to machine automation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24229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pitchFamily="34" charset="0"/>
              <a:buNone/>
            </a:pPr>
            <a:r>
              <a:rPr lang="en-US" sz="1100" b="1" dirty="0" smtClean="0">
                <a:solidFill>
                  <a:schemeClr val="bg1">
                    <a:lumMod val="85000"/>
                  </a:schemeClr>
                </a:solidFill>
              </a:rPr>
              <a:t>#1 Enterprise Java App Dev Framework</a:t>
            </a:r>
          </a:p>
          <a:p>
            <a:pPr>
              <a:buFont typeface="Arial" pitchFamily="34" charset="0"/>
              <a:buNone/>
            </a:pPr>
            <a:endParaRPr lang="en-US" sz="1100" dirty="0" smtClean="0">
              <a:solidFill>
                <a:schemeClr val="bg1">
                  <a:lumMod val="85000"/>
                </a:schemeClr>
              </a:solidFill>
            </a:endParaRPr>
          </a:p>
          <a:p>
            <a:pPr>
              <a:buFont typeface="Arial" pitchFamily="34" charset="0"/>
              <a:buNone/>
            </a:pPr>
            <a:r>
              <a:rPr lang="en-US" sz="1100" dirty="0" smtClean="0">
                <a:solidFill>
                  <a:schemeClr val="bg1">
                    <a:lumMod val="85000"/>
                  </a:schemeClr>
                </a:solidFill>
              </a:rPr>
              <a:t>Used heavily by Netflix and F2000</a:t>
            </a:r>
          </a:p>
          <a:p>
            <a:pPr>
              <a:buFont typeface="Arial" pitchFamily="34" charset="0"/>
              <a:buNone/>
            </a:pPr>
            <a:r>
              <a:rPr lang="en-US" sz="1100" dirty="0" smtClean="0">
                <a:solidFill>
                  <a:schemeClr val="bg1">
                    <a:lumMod val="85000"/>
                  </a:schemeClr>
                </a:solidFill>
              </a:rPr>
              <a:t>OSS, Apache 2.0 licensed</a:t>
            </a:r>
          </a:p>
          <a:p>
            <a:pPr>
              <a:buFont typeface="Arial" pitchFamily="34" charset="0"/>
              <a:buNone/>
            </a:pPr>
            <a:r>
              <a:rPr lang="en-US" sz="1100" dirty="0" smtClean="0">
                <a:solidFill>
                  <a:schemeClr val="bg1">
                    <a:lumMod val="85000"/>
                  </a:schemeClr>
                </a:solidFill>
              </a:rPr>
              <a:t>Millions of downloads</a:t>
            </a:r>
          </a:p>
          <a:p>
            <a:pPr>
              <a:buFont typeface="Arial" pitchFamily="34" charset="0"/>
              <a:buNone/>
            </a:pPr>
            <a:endParaRPr lang="en-US" sz="1100" dirty="0" smtClean="0">
              <a:solidFill>
                <a:schemeClr val="bg1">
                  <a:lumMod val="85000"/>
                </a:schemeClr>
              </a:solidFill>
            </a:endParaRPr>
          </a:p>
          <a:p>
            <a:pPr>
              <a:buNone/>
            </a:pPr>
            <a:r>
              <a:rPr lang="en-US" sz="1100" dirty="0" smtClean="0">
                <a:solidFill>
                  <a:schemeClr val="bg1">
                    <a:lumMod val="85000"/>
                  </a:schemeClr>
                </a:solidFill>
              </a:rPr>
              <a:t>Integrated into PCF, BDS</a:t>
            </a:r>
          </a:p>
          <a:p>
            <a:endParaRPr lang="en-US" dirty="0"/>
          </a:p>
        </p:txBody>
      </p:sp>
    </p:spTree>
    <p:extLst>
      <p:ext uri="{BB962C8B-B14F-4D97-AF65-F5344CB8AC3E}">
        <p14:creationId xmlns:p14="http://schemas.microsoft.com/office/powerpoint/2010/main" val="13261902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r>
              <a:rPr lang="en-US" dirty="0" smtClean="0"/>
              <a:t>http://www.wired.com/wp-content/uploads/2014/06/</a:t>
            </a:r>
            <a:r>
              <a:rPr lang="en-US" dirty="0" err="1" smtClean="0"/>
              <a:t>google-cloud.jpg</a:t>
            </a:r>
            <a:endParaRPr lang="en-US" dirty="0" smtClean="0"/>
          </a:p>
          <a:p>
            <a:endParaRPr lang="en-US" dirty="0" smtClean="0"/>
          </a:p>
          <a:p>
            <a:r>
              <a:rPr lang="en-US" dirty="0" smtClean="0"/>
              <a:t>This is stuff we have tiles for</a:t>
            </a:r>
          </a:p>
          <a:p>
            <a:pPr defTabSz="923087">
              <a:spcBef>
                <a:spcPts val="1211"/>
              </a:spcBef>
              <a:defRPr/>
            </a:pPr>
            <a:r>
              <a:rPr lang="en-US" baseline="0" dirty="0" smtClean="0"/>
              <a:t>Ribbon and </a:t>
            </a:r>
            <a:r>
              <a:rPr lang="en-US" baseline="0" dirty="0" err="1" smtClean="0"/>
              <a:t>Hystrix</a:t>
            </a:r>
            <a:r>
              <a:rPr lang="en-US" baseline="0" dirty="0" smtClean="0"/>
              <a:t> are really client libraries – hence no tile.    </a:t>
            </a:r>
          </a:p>
          <a:p>
            <a:endParaRPr lang="en-US" dirty="0" smtClean="0"/>
          </a:p>
          <a:p>
            <a:endParaRPr lang="en-US" dirty="0" smtClean="0"/>
          </a:p>
          <a:p>
            <a:r>
              <a:rPr lang="en-US" dirty="0" smtClean="0"/>
              <a:t>This is what’s in</a:t>
            </a:r>
            <a:r>
              <a:rPr lang="en-US" baseline="0" dirty="0" smtClean="0"/>
              <a:t> the box for 1.0 – </a:t>
            </a:r>
          </a:p>
          <a:p>
            <a:r>
              <a:rPr lang="en-US" baseline="0" dirty="0" smtClean="0"/>
              <a:t>Service Registry:  Eureka (not any others, need something that “just works” for </a:t>
            </a:r>
            <a:r>
              <a:rPr lang="en-US" baseline="0" dirty="0" err="1" smtClean="0"/>
              <a:t>devs</a:t>
            </a:r>
            <a:endParaRPr lang="en-US" baseline="0" dirty="0" smtClean="0"/>
          </a:p>
          <a:p>
            <a:r>
              <a:rPr lang="en-US" baseline="0" dirty="0" smtClean="0"/>
              <a:t>Config Server – can use SVN, </a:t>
            </a:r>
            <a:r>
              <a:rPr lang="en-US" baseline="0" dirty="0" err="1" smtClean="0"/>
              <a:t>Git</a:t>
            </a:r>
            <a:endParaRPr lang="en-US" baseline="0" dirty="0" smtClean="0"/>
          </a:p>
          <a:p>
            <a:r>
              <a:rPr lang="en-US" baseline="0" dirty="0" smtClean="0"/>
              <a:t>Circuit Breaker – </a:t>
            </a:r>
            <a:r>
              <a:rPr lang="en-US" baseline="0" dirty="0" err="1" smtClean="0"/>
              <a:t>Hystrix</a:t>
            </a:r>
            <a:r>
              <a:rPr lang="en-US" baseline="0" dirty="0" smtClean="0"/>
              <a:t> Dashboard + turbine.  </a:t>
            </a:r>
            <a:endParaRPr lang="en-US" dirty="0" smtClean="0"/>
          </a:p>
        </p:txBody>
      </p:sp>
    </p:spTree>
    <p:extLst>
      <p:ext uri="{BB962C8B-B14F-4D97-AF65-F5344CB8AC3E}">
        <p14:creationId xmlns:p14="http://schemas.microsoft.com/office/powerpoint/2010/main" val="32496647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noRot="1" noChangeAspect="1"/>
          </p:cNvSpPr>
          <p:nvPr>
            <p:ph type="sldImg"/>
          </p:nvPr>
        </p:nvSpPr>
        <p:spPr>
          <a:xfrm>
            <a:off x="368300" y="679450"/>
            <a:ext cx="6045200" cy="3402013"/>
          </a:xfrm>
          <a:prstGeom prst="rect">
            <a:avLst/>
          </a:prstGeom>
        </p:spPr>
        <p:txBody>
          <a:bodyPr lIns="90571" tIns="45286" rIns="90571" bIns="45286"/>
          <a:lstStyle/>
          <a:p>
            <a:pPr lvl="0"/>
            <a:endParaRPr/>
          </a:p>
        </p:txBody>
      </p:sp>
      <p:sp>
        <p:nvSpPr>
          <p:cNvPr id="513" name="Shape 513"/>
          <p:cNvSpPr>
            <a:spLocks noGrp="1"/>
          </p:cNvSpPr>
          <p:nvPr>
            <p:ph type="body" sz="quarter" idx="1"/>
          </p:nvPr>
        </p:nvSpPr>
        <p:spPr>
          <a:prstGeom prst="rect">
            <a:avLst/>
          </a:prstGeom>
        </p:spPr>
        <p:txBody>
          <a:bodyPr lIns="90571" tIns="45286" rIns="90571" bIns="45286">
            <a:normAutofit fontScale="92500" lnSpcReduction="20000"/>
          </a:bodyPr>
          <a:lstStyle/>
          <a:p>
            <a:pPr lvl="0">
              <a:buFont typeface="Wingdings" pitchFamily="2" charset="2"/>
              <a:buChar char="§"/>
              <a:defRPr sz="1800">
                <a:solidFill>
                  <a:srgbClr val="000000"/>
                </a:solidFill>
                <a:uFillTx/>
              </a:defRPr>
            </a:pPr>
            <a:r>
              <a:rPr lang="en-US" sz="1600" dirty="0" err="1">
                <a:solidFill>
                  <a:srgbClr val="000000"/>
                </a:solidFill>
              </a:rPr>
              <a:t>NetFlix</a:t>
            </a:r>
            <a:r>
              <a:rPr lang="en-US" sz="1600" dirty="0">
                <a:solidFill>
                  <a:srgbClr val="000000"/>
                </a:solidFill>
              </a:rPr>
              <a:t>, an undisputed business &amp; technology leader</a:t>
            </a:r>
          </a:p>
          <a:p>
            <a:pPr lvl="1">
              <a:buFont typeface="Wingdings" pitchFamily="2" charset="2"/>
              <a:buChar char="§"/>
              <a:defRPr sz="1800">
                <a:solidFill>
                  <a:srgbClr val="000000"/>
                </a:solidFill>
                <a:uFillTx/>
              </a:defRPr>
            </a:pPr>
            <a:r>
              <a:rPr lang="en-US" sz="1600" dirty="0">
                <a:solidFill>
                  <a:srgbClr val="000000"/>
                </a:solidFill>
                <a:hlinkClick r:id="rId3"/>
              </a:rPr>
              <a:t>34%</a:t>
            </a:r>
            <a:r>
              <a:rPr lang="en-US" sz="1600" dirty="0">
                <a:solidFill>
                  <a:srgbClr val="000000"/>
                </a:solidFill>
              </a:rPr>
              <a:t> of peak N. American internet traffic from 6-9pm</a:t>
            </a:r>
          </a:p>
          <a:p>
            <a:pPr lvl="0">
              <a:buFont typeface="Wingdings" pitchFamily="2" charset="2"/>
              <a:buChar char="§"/>
              <a:defRPr sz="1800">
                <a:solidFill>
                  <a:srgbClr val="000000"/>
                </a:solidFill>
                <a:uFillTx/>
              </a:defRPr>
            </a:pPr>
            <a:r>
              <a:rPr lang="en-US" sz="1600" dirty="0">
                <a:solidFill>
                  <a:srgbClr val="000000"/>
                </a:solidFill>
              </a:rPr>
              <a:t>If speed was why they won, microservices was how</a:t>
            </a:r>
          </a:p>
          <a:p>
            <a:pPr lvl="0">
              <a:buFont typeface="Wingdings" pitchFamily="2" charset="2"/>
              <a:buChar char="§"/>
              <a:defRPr sz="1800">
                <a:solidFill>
                  <a:srgbClr val="000000"/>
                </a:solidFill>
                <a:uFillTx/>
              </a:defRPr>
            </a:pPr>
            <a:r>
              <a:rPr lang="en-US" sz="1600" dirty="0">
                <a:solidFill>
                  <a:srgbClr val="000000"/>
                </a:solidFill>
              </a:rPr>
              <a:t>They pioneered / began to popularize micro service concept</a:t>
            </a:r>
          </a:p>
          <a:p>
            <a:pPr lvl="1">
              <a:buFont typeface="Wingdings" pitchFamily="2" charset="2"/>
              <a:buChar char="§"/>
              <a:defRPr sz="1800">
                <a:solidFill>
                  <a:srgbClr val="000000"/>
                </a:solidFill>
                <a:uFillTx/>
              </a:defRPr>
            </a:pPr>
            <a:r>
              <a:rPr lang="en-US" sz="1600" dirty="0">
                <a:solidFill>
                  <a:srgbClr val="000000"/>
                </a:solidFill>
              </a:rPr>
              <a:t>All they had was Amazon EC2 back then</a:t>
            </a:r>
          </a:p>
          <a:p>
            <a:pPr lvl="1">
              <a:buFont typeface="Wingdings" pitchFamily="2" charset="2"/>
              <a:buChar char="§"/>
              <a:defRPr sz="1800">
                <a:solidFill>
                  <a:srgbClr val="000000"/>
                </a:solidFill>
                <a:uFillTx/>
              </a:defRPr>
            </a:pPr>
            <a:r>
              <a:rPr lang="en-US" sz="1600" dirty="0">
                <a:solidFill>
                  <a:srgbClr val="000000"/>
                </a:solidFill>
              </a:rPr>
              <a:t>They had to invent a distributed platform, cloud native platform with </a:t>
            </a:r>
            <a:r>
              <a:rPr lang="en-US" sz="1600" dirty="0" err="1">
                <a:solidFill>
                  <a:srgbClr val="000000"/>
                </a:solidFill>
              </a:rPr>
              <a:t>PaaS</a:t>
            </a:r>
            <a:r>
              <a:rPr lang="en-US" sz="1600" dirty="0">
                <a:solidFill>
                  <a:srgbClr val="000000"/>
                </a:solidFill>
              </a:rPr>
              <a:t> – like features</a:t>
            </a:r>
          </a:p>
          <a:p>
            <a:pPr lvl="1">
              <a:buFont typeface="Wingdings" pitchFamily="2" charset="2"/>
              <a:buChar char="§"/>
              <a:defRPr sz="1800">
                <a:solidFill>
                  <a:srgbClr val="000000"/>
                </a:solidFill>
                <a:uFillTx/>
              </a:defRPr>
            </a:pPr>
            <a:r>
              <a:rPr lang="en-US" sz="1600" dirty="0">
                <a:solidFill>
                  <a:srgbClr val="000000"/>
                </a:solidFill>
              </a:rPr>
              <a:t>They had to invent </a:t>
            </a:r>
            <a:r>
              <a:rPr lang="en-US" sz="1600" dirty="0" err="1">
                <a:solidFill>
                  <a:srgbClr val="000000"/>
                </a:solidFill>
              </a:rPr>
              <a:t>microservice</a:t>
            </a:r>
            <a:r>
              <a:rPr lang="en-US" sz="1600" dirty="0">
                <a:solidFill>
                  <a:srgbClr val="000000"/>
                </a:solidFill>
              </a:rPr>
              <a:t> infrastructure at the application level</a:t>
            </a:r>
          </a:p>
          <a:p>
            <a:pPr lvl="0">
              <a:buFont typeface="Wingdings" pitchFamily="2" charset="2"/>
              <a:buChar char="§"/>
              <a:defRPr sz="1800">
                <a:solidFill>
                  <a:srgbClr val="000000"/>
                </a:solidFill>
                <a:uFillTx/>
              </a:defRPr>
            </a:pPr>
            <a:r>
              <a:rPr lang="en-US" sz="1600" dirty="0">
                <a:solidFill>
                  <a:srgbClr val="000000"/>
                </a:solidFill>
              </a:rPr>
              <a:t>All before writing one line of code that relates to the application you and I know as Netflix</a:t>
            </a:r>
          </a:p>
          <a:p>
            <a:pPr lvl="0">
              <a:buFont typeface="Wingdings" pitchFamily="2" charset="2"/>
              <a:buChar char="§"/>
              <a:defRPr sz="1800">
                <a:solidFill>
                  <a:srgbClr val="000000"/>
                </a:solidFill>
                <a:uFillTx/>
              </a:defRPr>
            </a:pPr>
            <a:endParaRPr lang="en-US" sz="1600" dirty="0">
              <a:solidFill>
                <a:srgbClr val="000000"/>
              </a:solidFill>
            </a:endParaRPr>
          </a:p>
          <a:p>
            <a:pPr lvl="0">
              <a:buFont typeface="Wingdings" pitchFamily="2" charset="2"/>
              <a:buNone/>
              <a:defRPr sz="1800">
                <a:solidFill>
                  <a:srgbClr val="000000"/>
                </a:solidFill>
                <a:uFillTx/>
              </a:defRPr>
            </a:pPr>
            <a:r>
              <a:rPr lang="en-US" sz="1600" dirty="0" err="1">
                <a:solidFill>
                  <a:srgbClr val="000000"/>
                </a:solidFill>
              </a:rPr>
              <a:t>NetflixOSS</a:t>
            </a:r>
            <a:r>
              <a:rPr lang="en-US" sz="1600" dirty="0">
                <a:solidFill>
                  <a:srgbClr val="000000"/>
                </a:solidFill>
              </a:rPr>
              <a:t> is a talent acquisition and retention strategy, they are in the movie business 1</a:t>
            </a:r>
            <a:r>
              <a:rPr lang="en-US" sz="1600" baseline="30000" dirty="0">
                <a:solidFill>
                  <a:srgbClr val="000000"/>
                </a:solidFill>
              </a:rPr>
              <a:t>st</a:t>
            </a:r>
            <a:r>
              <a:rPr lang="en-US" sz="1600" dirty="0">
                <a:solidFill>
                  <a:srgbClr val="000000"/>
                </a:solidFill>
              </a:rPr>
              <a:t>, and the software business 2</a:t>
            </a:r>
            <a:r>
              <a:rPr lang="en-US" sz="1600" baseline="30000" dirty="0">
                <a:solidFill>
                  <a:srgbClr val="000000"/>
                </a:solidFill>
              </a:rPr>
              <a:t>nd</a:t>
            </a:r>
            <a:r>
              <a:rPr lang="en-US" sz="1600" dirty="0">
                <a:solidFill>
                  <a:srgbClr val="000000"/>
                </a:solidFill>
              </a:rPr>
              <a:t>.</a:t>
            </a:r>
          </a:p>
          <a:p>
            <a:pPr lvl="0">
              <a:buFont typeface="Wingdings" pitchFamily="2" charset="2"/>
              <a:buNone/>
              <a:defRPr sz="1800">
                <a:solidFill>
                  <a:srgbClr val="000000"/>
                </a:solidFill>
                <a:uFillTx/>
              </a:defRPr>
            </a:pPr>
            <a:r>
              <a:rPr lang="en-US" sz="1600" dirty="0">
                <a:solidFill>
                  <a:srgbClr val="000000"/>
                </a:solidFill>
              </a:rPr>
              <a:t>Open source and supporting their developer’s efforts in the industry is how they are able to attract and retain the best engineers, giving them the ability to invent all this stuff.</a:t>
            </a:r>
          </a:p>
          <a:p>
            <a:pPr lvl="0">
              <a:buFont typeface="Wingdings" pitchFamily="2" charset="2"/>
              <a:buNone/>
              <a:defRPr sz="1800">
                <a:solidFill>
                  <a:srgbClr val="000000"/>
                </a:solidFill>
                <a:uFillTx/>
              </a:defRPr>
            </a:pPr>
            <a:r>
              <a:rPr lang="en-US" sz="1600" dirty="0">
                <a:solidFill>
                  <a:srgbClr val="000000"/>
                </a:solidFill>
              </a:rPr>
              <a:t>That’s tough to duplicate.</a:t>
            </a:r>
          </a:p>
          <a:p>
            <a:pPr lvl="0">
              <a:buFont typeface="Wingdings" pitchFamily="2" charset="2"/>
              <a:buChar char="§"/>
              <a:defRPr sz="1800">
                <a:solidFill>
                  <a:srgbClr val="000000"/>
                </a:solidFill>
                <a:uFillTx/>
              </a:defRPr>
            </a:pPr>
            <a:endParaRPr lang="en-US" sz="1600" dirty="0">
              <a:solidFill>
                <a:srgbClr val="000000"/>
              </a:solidFill>
            </a:endParaRPr>
          </a:p>
          <a:p>
            <a:pPr lvl="0">
              <a:buFont typeface="Wingdings" pitchFamily="2" charset="2"/>
              <a:buNone/>
              <a:defRPr sz="1800">
                <a:solidFill>
                  <a:srgbClr val="000000"/>
                </a:solidFill>
                <a:uFillTx/>
              </a:defRPr>
            </a:pPr>
            <a:r>
              <a:rPr lang="en-US" sz="1600" dirty="0">
                <a:solidFill>
                  <a:srgbClr val="000000"/>
                </a:solidFill>
              </a:rPr>
              <a:t>Detail on Netflix quote:   Netflix needed the performance, stability, concurrency of the JVM, but was searching the right RAD capability to give them the velocity they wanted.</a:t>
            </a:r>
          </a:p>
          <a:p>
            <a:pPr marL="218483" indent="-218483">
              <a:buSzPct val="100000"/>
              <a:buChar char="-"/>
              <a:defRPr sz="1800"/>
            </a:pPr>
            <a:endParaRPr sz="2200" dirty="0"/>
          </a:p>
        </p:txBody>
      </p:sp>
    </p:spTree>
    <p:extLst>
      <p:ext uri="{BB962C8B-B14F-4D97-AF65-F5344CB8AC3E}">
        <p14:creationId xmlns:p14="http://schemas.microsoft.com/office/powerpoint/2010/main" val="18586352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Config</a:t>
            </a:r>
            <a:r>
              <a:rPr lang="en-US" baseline="0" dirty="0" smtClean="0"/>
              <a:t> Server</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800" dirty="0" err="1" smtClean="0">
                <a:solidFill>
                  <a:srgbClr val="4D4D4D"/>
                </a:solidFill>
                <a:uFill>
                  <a:solidFill>
                    <a:srgbClr val="4D4D4D"/>
                  </a:solidFill>
                </a:uFill>
              </a:rPr>
              <a:t>Git</a:t>
            </a:r>
            <a:r>
              <a:rPr lang="en-US" sz="1800" dirty="0" smtClean="0">
                <a:solidFill>
                  <a:srgbClr val="4D4D4D"/>
                </a:solidFill>
                <a:uFill>
                  <a:solidFill>
                    <a:srgbClr val="4D4D4D"/>
                  </a:solidFill>
                </a:uFill>
              </a:rPr>
              <a:t> URL for Config Repo provided via Service Dashboard (post-provisioning)</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800" dirty="0" smtClean="0">
                <a:solidFill>
                  <a:srgbClr val="FFFFFF"/>
                </a:solidFill>
                <a:uFill>
                  <a:solidFill>
                    <a:srgbClr val="4D4D4D"/>
                  </a:solidFill>
                </a:uFill>
              </a:rPr>
              <a:t>Single tenant, scoped to CF space</a:t>
            </a:r>
            <a:r>
              <a:rPr lang="en-US" sz="1800" baseline="0" dirty="0" smtClean="0">
                <a:solidFill>
                  <a:srgbClr val="FFFFFF"/>
                </a:solidFill>
                <a:uFill>
                  <a:solidFill>
                    <a:srgbClr val="4D4D4D"/>
                  </a:solidFill>
                </a:uFill>
              </a:rPr>
              <a:t> </a:t>
            </a:r>
            <a:r>
              <a:rPr lang="en-US" sz="1100" dirty="0" smtClean="0">
                <a:solidFill>
                  <a:srgbClr val="FFFFFF"/>
                </a:solidFill>
                <a:uFill>
                  <a:solidFill>
                    <a:srgbClr val="4D4D4D"/>
                  </a:solidFill>
                </a:uFill>
              </a:rPr>
              <a:t>(nothing prevents shared </a:t>
            </a:r>
            <a:r>
              <a:rPr lang="en-US" sz="1100" dirty="0" err="1" smtClean="0">
                <a:solidFill>
                  <a:srgbClr val="FFFFFF"/>
                </a:solidFill>
                <a:uFill>
                  <a:solidFill>
                    <a:srgbClr val="4D4D4D"/>
                  </a:solidFill>
                </a:uFill>
              </a:rPr>
              <a:t>Git</a:t>
            </a:r>
            <a:r>
              <a:rPr lang="en-US" sz="1100" dirty="0" smtClean="0">
                <a:solidFill>
                  <a:srgbClr val="FFFFFF"/>
                </a:solidFill>
                <a:uFill>
                  <a:solidFill>
                    <a:srgbClr val="4D4D4D"/>
                  </a:solidFill>
                </a:uFill>
              </a:rPr>
              <a:t> repo)</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100" dirty="0" smtClean="0">
                <a:solidFill>
                  <a:srgbClr val="FFFFFF"/>
                </a:solidFill>
                <a:uFill>
                  <a:solidFill>
                    <a:srgbClr val="4D4D4D"/>
                  </a:solidFill>
                </a:uFill>
              </a:rPr>
              <a:t>Service Binding via Spring Cloud Connector</a:t>
            </a:r>
          </a:p>
          <a:p>
            <a:endParaRPr lang="en-US" dirty="0" smtClean="0"/>
          </a:p>
          <a:p>
            <a:r>
              <a:rPr lang="en-US" dirty="0" smtClean="0"/>
              <a:t>Service Registry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100" dirty="0" smtClean="0">
                <a:solidFill>
                  <a:srgbClr val="FFFFFF"/>
                </a:solidFill>
                <a:uFill>
                  <a:solidFill>
                    <a:srgbClr val="4D4D4D"/>
                  </a:solidFill>
                </a:uFill>
              </a:rPr>
              <a:t>Service Binding via Spring Cloud Connector</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sz="1100" dirty="0" smtClean="0">
              <a:solidFill>
                <a:srgbClr val="FFFFFF"/>
              </a:solidFill>
              <a:uFill>
                <a:solidFill>
                  <a:srgbClr val="4D4D4D"/>
                </a:solidFill>
              </a:uFill>
            </a:endParaRPr>
          </a:p>
          <a:p>
            <a:endParaRPr lang="en-US" dirty="0" smtClean="0"/>
          </a:p>
          <a:p>
            <a:pPr marL="171450" indent="-171450">
              <a:buFont typeface="Arial"/>
              <a:buChar char="•"/>
            </a:pPr>
            <a:endParaRPr lang="en-US" dirty="0"/>
          </a:p>
        </p:txBody>
      </p:sp>
    </p:spTree>
    <p:extLst>
      <p:ext uri="{BB962C8B-B14F-4D97-AF65-F5344CB8AC3E}">
        <p14:creationId xmlns:p14="http://schemas.microsoft.com/office/powerpoint/2010/main" val="5469767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
        <p:nvSpPr>
          <p:cNvPr id="46083"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4" tIns="45712" rIns="91424" bIns="45712" numCol="1" anchorCtr="0" compatLnSpc="1">
            <a:prstTxWarp prst="textNoShape">
              <a:avLst/>
            </a:prstTxWarp>
          </a:bodyPr>
          <a:lstStyle>
            <a:lvl1pPr eaLnBrk="0" hangingPunct="0">
              <a:defRPr sz="2400">
                <a:solidFill>
                  <a:schemeClr val="tx1"/>
                </a:solidFill>
                <a:latin typeface="Lato" charset="0"/>
                <a:ea typeface="ＭＳ Ｐゴシック" charset="0"/>
                <a:cs typeface="ＭＳ Ｐゴシック" charset="0"/>
              </a:defRPr>
            </a:lvl1pPr>
            <a:lvl2pPr marL="742816" indent="-285699" eaLnBrk="0" hangingPunct="0">
              <a:defRPr sz="2400">
                <a:solidFill>
                  <a:schemeClr val="tx1"/>
                </a:solidFill>
                <a:latin typeface="Lato" charset="0"/>
                <a:ea typeface="ＭＳ Ｐゴシック" charset="0"/>
              </a:defRPr>
            </a:lvl2pPr>
            <a:lvl3pPr marL="1142794" indent="-228560" eaLnBrk="0" hangingPunct="0">
              <a:defRPr sz="2400">
                <a:solidFill>
                  <a:schemeClr val="tx1"/>
                </a:solidFill>
                <a:latin typeface="Lato" charset="0"/>
                <a:ea typeface="ＭＳ Ｐゴシック" charset="0"/>
              </a:defRPr>
            </a:lvl3pPr>
            <a:lvl4pPr marL="1599912" indent="-228560" eaLnBrk="0" hangingPunct="0">
              <a:defRPr sz="2400">
                <a:solidFill>
                  <a:schemeClr val="tx1"/>
                </a:solidFill>
                <a:latin typeface="Lato" charset="0"/>
                <a:ea typeface="ＭＳ Ｐゴシック" charset="0"/>
              </a:defRPr>
            </a:lvl4pPr>
            <a:lvl5pPr marL="2057029" indent="-228560" eaLnBrk="0" hangingPunct="0">
              <a:defRPr sz="2400">
                <a:solidFill>
                  <a:schemeClr val="tx1"/>
                </a:solidFill>
                <a:latin typeface="Lato" charset="0"/>
                <a:ea typeface="ＭＳ Ｐゴシック" charset="0"/>
              </a:defRPr>
            </a:lvl5pPr>
            <a:lvl6pPr marL="2514147" indent="-228560" eaLnBrk="0" fontAlgn="base" hangingPunct="0">
              <a:spcBef>
                <a:spcPct val="0"/>
              </a:spcBef>
              <a:spcAft>
                <a:spcPct val="0"/>
              </a:spcAft>
              <a:defRPr sz="2400">
                <a:solidFill>
                  <a:schemeClr val="tx1"/>
                </a:solidFill>
                <a:latin typeface="Lato" charset="0"/>
                <a:ea typeface="ＭＳ Ｐゴシック" charset="0"/>
              </a:defRPr>
            </a:lvl6pPr>
            <a:lvl7pPr marL="2971264" indent="-228560" eaLnBrk="0" fontAlgn="base" hangingPunct="0">
              <a:spcBef>
                <a:spcPct val="0"/>
              </a:spcBef>
              <a:spcAft>
                <a:spcPct val="0"/>
              </a:spcAft>
              <a:defRPr sz="2400">
                <a:solidFill>
                  <a:schemeClr val="tx1"/>
                </a:solidFill>
                <a:latin typeface="Lato" charset="0"/>
                <a:ea typeface="ＭＳ Ｐゴシック" charset="0"/>
              </a:defRPr>
            </a:lvl7pPr>
            <a:lvl8pPr marL="3428382" indent="-228560" eaLnBrk="0" fontAlgn="base" hangingPunct="0">
              <a:spcBef>
                <a:spcPct val="0"/>
              </a:spcBef>
              <a:spcAft>
                <a:spcPct val="0"/>
              </a:spcAft>
              <a:defRPr sz="2400">
                <a:solidFill>
                  <a:schemeClr val="tx1"/>
                </a:solidFill>
                <a:latin typeface="Lato" charset="0"/>
                <a:ea typeface="ＭＳ Ｐゴシック" charset="0"/>
              </a:defRPr>
            </a:lvl8pPr>
            <a:lvl9pPr marL="3885499" indent="-228560" eaLnBrk="0" fontAlgn="base" hangingPunct="0">
              <a:spcBef>
                <a:spcPct val="0"/>
              </a:spcBef>
              <a:spcAft>
                <a:spcPct val="0"/>
              </a:spcAft>
              <a:defRPr sz="2400">
                <a:solidFill>
                  <a:schemeClr val="tx1"/>
                </a:solidFill>
                <a:latin typeface="Lato" charset="0"/>
                <a:ea typeface="ＭＳ Ｐゴシック" charset="0"/>
              </a:defRPr>
            </a:lvl9pPr>
          </a:lstStyle>
          <a:p>
            <a:pPr eaLnBrk="1" hangingPunct="1"/>
            <a:fld id="{868EC486-81B6-104D-B094-73BBBB9253C6}" type="slidenum">
              <a:rPr lang="en-US" sz="1200">
                <a:solidFill>
                  <a:prstClr val="black"/>
                </a:solidFill>
                <a:latin typeface="Calibri" charset="0"/>
              </a:rPr>
              <a:pPr eaLnBrk="1" hangingPunct="1"/>
              <a:t>29</a:t>
            </a:fld>
            <a:endParaRPr lang="en-US" sz="1200">
              <a:solidFill>
                <a:prstClr val="black"/>
              </a:solidFill>
              <a:latin typeface="Calibri"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0571" tIns="45286" rIns="90571" bIns="45286">
            <a:normAutofit/>
          </a:bodyPr>
          <a:lstStyle/>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Shape 900"/>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901" name="Shape 901"/>
          <p:cNvSpPr>
            <a:spLocks noGrp="1"/>
          </p:cNvSpPr>
          <p:nvPr>
            <p:ph type="body" sz="quarter" idx="1"/>
          </p:nvPr>
        </p:nvSpPr>
        <p:spPr>
          <a:prstGeom prst="rect">
            <a:avLst/>
          </a:prstGeom>
        </p:spPr>
        <p:txBody>
          <a:bodyPr/>
          <a:lstStyle/>
          <a:p>
            <a:pPr marL="240631" lvl="0" indent="-240631">
              <a:buSzPct val="100000"/>
              <a:buChar char="-"/>
              <a:defRPr sz="1800"/>
            </a:pPr>
            <a:r>
              <a:rPr sz="2400"/>
              <a:t>continuous integration of development changes</a:t>
            </a:r>
          </a:p>
          <a:p>
            <a:pPr marL="240631" lvl="0" indent="-240631">
              <a:buSzPct val="100000"/>
              <a:buChar char="-"/>
              <a:defRPr sz="1800"/>
            </a:pPr>
            <a:r>
              <a:rPr sz="2400"/>
              <a:t>one package / many deploys</a:t>
            </a:r>
          </a:p>
          <a:p>
            <a:pPr marL="240631" lvl="0" indent="-240631">
              <a:buSzPct val="100000"/>
              <a:buChar char="-"/>
              <a:defRPr sz="1800"/>
            </a:pPr>
            <a:r>
              <a:rPr sz="2400"/>
              <a:t>automation</a:t>
            </a:r>
          </a:p>
          <a:p>
            <a:pPr marL="240631" lvl="0" indent="-240631">
              <a:buSzPct val="100000"/>
              <a:buChar char="-"/>
              <a:defRPr sz="1800"/>
            </a:pPr>
            <a:r>
              <a:rPr sz="2400"/>
              <a:t>deploy smaller batches more frequently</a:t>
            </a:r>
          </a:p>
          <a:p>
            <a:pPr marL="240631" lvl="0" indent="-240631">
              <a:buSzPct val="100000"/>
              <a:buChar char="-"/>
              <a:defRPr sz="1800"/>
            </a:pPr>
            <a:r>
              <a:rPr sz="2400"/>
              <a:t>automate all testing where test failures would prevent prod release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 name="Shape 90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909" name="Shape 909"/>
          <p:cNvSpPr>
            <a:spLocks noGrp="1"/>
          </p:cNvSpPr>
          <p:nvPr>
            <p:ph type="body" sz="quarter" idx="1"/>
          </p:nvPr>
        </p:nvSpPr>
        <p:spPr>
          <a:prstGeom prst="rect">
            <a:avLst/>
          </a:prstGeom>
        </p:spPr>
        <p:txBody>
          <a:bodyPr/>
          <a:lstStyle/>
          <a:p>
            <a:pPr marL="240631" lvl="0" indent="-240631">
              <a:buSzPct val="100000"/>
              <a:buChar char="-"/>
              <a:defRPr sz="1800"/>
            </a:pPr>
            <a:r>
              <a:rPr sz="2400"/>
              <a:t>continuous integration of development changes</a:t>
            </a:r>
          </a:p>
          <a:p>
            <a:pPr marL="240631" lvl="0" indent="-240631">
              <a:buSzPct val="100000"/>
              <a:buChar char="-"/>
              <a:defRPr sz="1800"/>
            </a:pPr>
            <a:r>
              <a:rPr sz="2400"/>
              <a:t>one package / many deploys</a:t>
            </a:r>
          </a:p>
          <a:p>
            <a:pPr marL="240631" lvl="0" indent="-240631">
              <a:buSzPct val="100000"/>
              <a:buChar char="-"/>
              <a:defRPr sz="1800"/>
            </a:pPr>
            <a:r>
              <a:rPr sz="2400"/>
              <a:t>automation</a:t>
            </a:r>
          </a:p>
          <a:p>
            <a:pPr marL="240631" lvl="0" indent="-240631">
              <a:buSzPct val="100000"/>
              <a:buChar char="-"/>
              <a:defRPr sz="1800"/>
            </a:pPr>
            <a:r>
              <a:rPr sz="2400"/>
              <a:t>deploy smaller batches more frequently</a:t>
            </a:r>
          </a:p>
          <a:p>
            <a:pPr marL="240631" lvl="0" indent="-240631">
              <a:buSzPct val="100000"/>
              <a:buChar char="-"/>
              <a:defRPr sz="1800"/>
            </a:pPr>
            <a:r>
              <a:rPr sz="2400"/>
              <a:t>automate all testing where test failures would prevent prod release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That is and should be a governing principle behind any cloud platform, library, or tool. </a:t>
            </a:r>
            <a:r>
              <a:rPr lang="en-US" sz="1100" u="sng" kern="1200" dirty="0" smtClean="0">
                <a:solidFill>
                  <a:schemeClr val="tx1"/>
                </a:solidFill>
                <a:latin typeface="+mn-lt"/>
                <a:ea typeface="+mn-ea"/>
                <a:cs typeface="+mn-cs"/>
                <a:hlinkClick r:id="rId3"/>
              </a:rPr>
              <a:t>Spring Cloud–an open-source library–makes it easy to develop JVM applications for the cloud. With it, applications can connect to services and discover information about the cloud environment easily in multiple clouds such as Cloud Foundry and Heroku. Further, you can extend it to other cloud platforms and new services.</a:t>
            </a: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a:buNone/>
            </a:pPr>
            <a:r>
              <a:rPr lang="en-US" sz="2400" dirty="0" smtClean="0">
                <a:solidFill>
                  <a:srgbClr val="FFFFFF"/>
                </a:solidFill>
              </a:rPr>
              <a:t>Application Framework</a:t>
            </a:r>
          </a:p>
          <a:p>
            <a:pPr lvl="3">
              <a:buFont typeface="Wingdings" charset="2"/>
              <a:buChar char="§"/>
            </a:pPr>
            <a:r>
              <a:rPr lang="en-US" sz="1800" dirty="0" smtClean="0">
                <a:solidFill>
                  <a:srgbClr val="FFFFFF"/>
                </a:solidFill>
              </a:rPr>
              <a:t>Spring Cloud : used by Netflix</a:t>
            </a:r>
          </a:p>
          <a:p>
            <a:pPr lvl="3">
              <a:buFont typeface="Wingdings" charset="2"/>
              <a:buChar char="§"/>
            </a:pPr>
            <a:r>
              <a:rPr lang="en-US" sz="1800" dirty="0" smtClean="0">
                <a:solidFill>
                  <a:srgbClr val="FFFFFF"/>
                </a:solidFill>
              </a:rPr>
              <a:t>Spring Boot now over 1M downloads a month, historic levels of growth</a:t>
            </a:r>
          </a:p>
          <a:p>
            <a:pPr>
              <a:buNone/>
            </a:pPr>
            <a:r>
              <a:rPr lang="en-US" sz="2400" dirty="0" smtClean="0">
                <a:solidFill>
                  <a:srgbClr val="FFFFFF"/>
                </a:solidFill>
              </a:rPr>
              <a:t>Runtime platform</a:t>
            </a:r>
          </a:p>
          <a:p>
            <a:pPr lvl="3">
              <a:buFont typeface="Wingdings" charset="2"/>
              <a:buChar char="§"/>
            </a:pPr>
            <a:r>
              <a:rPr lang="en-US" sz="1800" dirty="0" smtClean="0">
                <a:solidFill>
                  <a:srgbClr val="FFFFFF"/>
                </a:solidFill>
              </a:rPr>
              <a:t>Cloud Foundry elastic runtime used by top FS leaders</a:t>
            </a:r>
          </a:p>
          <a:p>
            <a:pPr lvl="3">
              <a:buFont typeface="Wingdings" charset="2"/>
              <a:buChar char="§"/>
            </a:pPr>
            <a:r>
              <a:rPr lang="en-US" sz="1800" dirty="0" smtClean="0">
                <a:solidFill>
                  <a:srgbClr val="FFFFFF"/>
                </a:solidFill>
              </a:rPr>
              <a:t>Enterprise production ready Linux Container based platform </a:t>
            </a:r>
          </a:p>
          <a:p>
            <a:pPr lvl="2">
              <a:buNone/>
            </a:pPr>
            <a:r>
              <a:rPr lang="en-US" sz="2400" dirty="0" smtClean="0">
                <a:solidFill>
                  <a:srgbClr val="FFFFFF"/>
                </a:solidFill>
              </a:rPr>
              <a:t>Infrastructure Automation</a:t>
            </a:r>
          </a:p>
          <a:p>
            <a:pPr lvl="3">
              <a:buFont typeface="Wingdings" charset="2"/>
              <a:buChar char="§"/>
            </a:pPr>
            <a:r>
              <a:rPr lang="en-US" sz="1800" dirty="0" smtClean="0">
                <a:solidFill>
                  <a:srgbClr val="FFFFFF"/>
                </a:solidFill>
              </a:rPr>
              <a:t>CF BOSH: Embedded OS, cloud API integrated </a:t>
            </a:r>
          </a:p>
          <a:p>
            <a:pPr lvl="3">
              <a:buFont typeface="Wingdings" charset="2"/>
              <a:buChar char="§"/>
            </a:pPr>
            <a:r>
              <a:rPr lang="en-US" sz="1800" dirty="0" smtClean="0">
                <a:solidFill>
                  <a:srgbClr val="FFFFFF"/>
                </a:solidFill>
              </a:rPr>
              <a:t>Incredible operational leverage; machine to machine automation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2422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42"/>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53"/>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Only">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theme" Target="../theme/theme2.xml"/><Relationship Id="rId16" Type="http://schemas.openxmlformats.org/officeDocument/2006/relationships/image" Target="../media/image4.png"/><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6">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7" r:id="rId7"/>
    <p:sldLayoutId id="2147483658" r:id="rId8"/>
    <p:sldLayoutId id="2147483659" r:id="rId9"/>
    <p:sldLayoutId id="2147483660" r:id="rId10"/>
    <p:sldLayoutId id="2147483661" r:id="rId11"/>
    <p:sldLayoutId id="2147483662" r:id="rId12"/>
    <p:sldLayoutId id="2147483663" r:id="rId13"/>
    <p:sldLayoutId id="2147483681"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6">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emf"/></Relationships>
</file>

<file path=ppt/slides/_rels/slide18.xml.rels><?xml version="1.0" encoding="UTF-8" standalone="yes"?>
<Relationships xmlns="http://schemas.openxmlformats.org/package/2006/relationships"><Relationship Id="rId11" Type="http://schemas.openxmlformats.org/officeDocument/2006/relationships/image" Target="../media/image27.png"/><Relationship Id="rId12" Type="http://schemas.openxmlformats.org/officeDocument/2006/relationships/image" Target="../media/image28.png"/><Relationship Id="rId13" Type="http://schemas.openxmlformats.org/officeDocument/2006/relationships/image" Target="../media/image29.png"/><Relationship Id="rId14" Type="http://schemas.openxmlformats.org/officeDocument/2006/relationships/image" Target="../media/image30.png"/><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1" Type="http://schemas.openxmlformats.org/officeDocument/2006/relationships/image" Target="../media/image44.png"/><Relationship Id="rId12" Type="http://schemas.openxmlformats.org/officeDocument/2006/relationships/image" Target="../media/image45.png"/><Relationship Id="rId13"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42.png"/><Relationship Id="rId10"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47.jpe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48.jpe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47.jpe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47.jpeg"/><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jpeg"/><Relationship Id="rId6" Type="http://schemas.openxmlformats.org/officeDocument/2006/relationships/image" Target="../media/image59.jpeg"/><Relationship Id="rId7" Type="http://schemas.openxmlformats.org/officeDocument/2006/relationships/image" Target="../media/image46.png"/><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60.jpeg"/><Relationship Id="rId4" Type="http://schemas.openxmlformats.org/officeDocument/2006/relationships/image" Target="../media/image61.png"/><Relationship Id="rId1" Type="http://schemas.openxmlformats.org/officeDocument/2006/relationships/slideLayout" Target="../slideLayouts/slideLayout10.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 Id="rId3" Type="http://schemas.openxmlformats.org/officeDocument/2006/relationships/image" Target="../media/image6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65.jpeg"/><Relationship Id="rId4" Type="http://schemas.openxmlformats.org/officeDocument/2006/relationships/image" Target="../media/image66.jpeg"/><Relationship Id="rId5" Type="http://schemas.openxmlformats.org/officeDocument/2006/relationships/image" Target="../media/image67.jpeg"/><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4.png"/><Relationship Id="rId7" Type="http://schemas.openxmlformats.org/officeDocument/2006/relationships/image" Target="../media/image75.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76.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Cloud Native Enterprise</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February 2016</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56" name="Donut 55"/>
          <p:cNvSpPr/>
          <p:nvPr/>
        </p:nvSpPr>
        <p:spPr>
          <a:xfrm>
            <a:off x="3527366" y="1729418"/>
            <a:ext cx="2059179" cy="1991307"/>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7" name="Chevron 56"/>
          <p:cNvSpPr/>
          <p:nvPr/>
        </p:nvSpPr>
        <p:spPr>
          <a:xfrm rot="5400000">
            <a:off x="5098060" y="2423341"/>
            <a:ext cx="536607" cy="735471"/>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8" name="Chevron 57"/>
          <p:cNvSpPr/>
          <p:nvPr/>
        </p:nvSpPr>
        <p:spPr>
          <a:xfrm rot="16200000">
            <a:off x="3499152" y="2353704"/>
            <a:ext cx="536607" cy="735473"/>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Enabling Agile Delivery</a:t>
            </a:r>
            <a:endParaRPr lang="en" sz="2400" dirty="0">
              <a:solidFill>
                <a:srgbClr val="33928A"/>
              </a:solidFill>
            </a:endParaRPr>
          </a:p>
        </p:txBody>
      </p:sp>
      <p:sp>
        <p:nvSpPr>
          <p:cNvPr id="12" name="Oval 11"/>
          <p:cNvSpPr/>
          <p:nvPr/>
        </p:nvSpPr>
        <p:spPr>
          <a:xfrm>
            <a:off x="938322" y="1472128"/>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pic>
        <p:nvPicPr>
          <p:cNvPr id="13" name="Picture 12"/>
          <p:cNvPicPr>
            <a:picLocks noChangeAspect="1"/>
          </p:cNvPicPr>
          <p:nvPr/>
        </p:nvPicPr>
        <p:blipFill>
          <a:blip r:embed="rId3"/>
          <a:stretch>
            <a:fillRect/>
          </a:stretch>
        </p:blipFill>
        <p:spPr>
          <a:xfrm>
            <a:off x="1161198" y="1861376"/>
            <a:ext cx="1219200" cy="914400"/>
          </a:xfrm>
          <a:prstGeom prst="rect">
            <a:avLst/>
          </a:prstGeom>
        </p:spPr>
      </p:pic>
      <p:sp>
        <p:nvSpPr>
          <p:cNvPr id="42" name="Oval 41"/>
          <p:cNvSpPr/>
          <p:nvPr/>
        </p:nvSpPr>
        <p:spPr>
          <a:xfrm>
            <a:off x="6636653" y="2486210"/>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50" name="Rectangle 49"/>
          <p:cNvSpPr/>
          <p:nvPr/>
        </p:nvSpPr>
        <p:spPr>
          <a:xfrm>
            <a:off x="817282" y="3161942"/>
            <a:ext cx="1903085" cy="307777"/>
          </a:xfrm>
          <a:prstGeom prst="rect">
            <a:avLst/>
          </a:prstGeom>
        </p:spPr>
        <p:txBody>
          <a:bodyPr wrap="none">
            <a:spAutoFit/>
          </a:bodyPr>
          <a:lstStyle/>
          <a:p>
            <a:r>
              <a:rPr lang="en-US" b="1" dirty="0" smtClean="0">
                <a:solidFill>
                  <a:srgbClr val="FFFFFF"/>
                </a:solidFill>
              </a:rPr>
              <a:t>Customer Feedback</a:t>
            </a:r>
            <a:endParaRPr lang="en-US" dirty="0"/>
          </a:p>
        </p:txBody>
      </p:sp>
      <p:sp>
        <p:nvSpPr>
          <p:cNvPr id="51" name="Rectangle 50"/>
          <p:cNvSpPr/>
          <p:nvPr/>
        </p:nvSpPr>
        <p:spPr>
          <a:xfrm>
            <a:off x="6601844" y="4184879"/>
            <a:ext cx="1771213" cy="307777"/>
          </a:xfrm>
          <a:prstGeom prst="rect">
            <a:avLst/>
          </a:prstGeom>
        </p:spPr>
        <p:txBody>
          <a:bodyPr wrap="none">
            <a:spAutoFit/>
          </a:bodyPr>
          <a:lstStyle/>
          <a:p>
            <a:r>
              <a:rPr lang="en-US" b="1" dirty="0" smtClean="0">
                <a:solidFill>
                  <a:srgbClr val="FFFFFF"/>
                </a:solidFill>
              </a:rPr>
              <a:t>Customer Delivery</a:t>
            </a:r>
            <a:endParaRPr lang="en-US" dirty="0"/>
          </a:p>
        </p:txBody>
      </p:sp>
      <p:pic>
        <p:nvPicPr>
          <p:cNvPr id="52" name="Picture 51"/>
          <p:cNvPicPr>
            <a:picLocks noChangeAspect="1"/>
          </p:cNvPicPr>
          <p:nvPr/>
        </p:nvPicPr>
        <p:blipFill>
          <a:blip r:embed="rId4"/>
          <a:stretch>
            <a:fillRect/>
          </a:stretch>
        </p:blipFill>
        <p:spPr>
          <a:xfrm>
            <a:off x="6963101" y="2806326"/>
            <a:ext cx="1041400" cy="914400"/>
          </a:xfrm>
          <a:prstGeom prst="rect">
            <a:avLst/>
          </a:prstGeom>
        </p:spPr>
      </p:pic>
      <p:sp>
        <p:nvSpPr>
          <p:cNvPr id="79" name="Rectangle 78"/>
          <p:cNvSpPr/>
          <p:nvPr/>
        </p:nvSpPr>
        <p:spPr>
          <a:xfrm>
            <a:off x="3432340" y="995593"/>
            <a:ext cx="1801107" cy="307777"/>
          </a:xfrm>
          <a:prstGeom prst="rect">
            <a:avLst/>
          </a:prstGeom>
        </p:spPr>
        <p:txBody>
          <a:bodyPr wrap="none">
            <a:spAutoFit/>
          </a:bodyPr>
          <a:lstStyle/>
          <a:p>
            <a:r>
              <a:rPr lang="en-US" b="1" dirty="0" smtClean="0">
                <a:solidFill>
                  <a:srgbClr val="008881"/>
                </a:solidFill>
              </a:rPr>
              <a:t>Behavior Analytics</a:t>
            </a:r>
            <a:endParaRPr lang="en-US" dirty="0">
              <a:solidFill>
                <a:srgbClr val="008881"/>
              </a:solidFill>
            </a:endParaRPr>
          </a:p>
        </p:txBody>
      </p:sp>
      <p:sp>
        <p:nvSpPr>
          <p:cNvPr id="264" name="Right Arrow 263"/>
          <p:cNvSpPr/>
          <p:nvPr/>
        </p:nvSpPr>
        <p:spPr>
          <a:xfrm>
            <a:off x="2788784" y="2103074"/>
            <a:ext cx="469236" cy="3114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p:cNvSpPr/>
          <p:nvPr/>
        </p:nvSpPr>
        <p:spPr>
          <a:xfrm>
            <a:off x="5934063" y="3116921"/>
            <a:ext cx="469236" cy="3114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 name="Straight Connector 2"/>
          <p:cNvCxnSpPr/>
          <p:nvPr/>
        </p:nvCxnSpPr>
        <p:spPr>
          <a:xfrm flipV="1">
            <a:off x="7488784" y="1008440"/>
            <a:ext cx="0" cy="1477770"/>
          </a:xfrm>
          <a:prstGeom prst="line">
            <a:avLst/>
          </a:prstGeom>
          <a:ln>
            <a:solidFill>
              <a:srgbClr val="28746E"/>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a:off x="1778377" y="995073"/>
            <a:ext cx="5710407" cy="0"/>
          </a:xfrm>
          <a:prstGeom prst="line">
            <a:avLst/>
          </a:prstGeom>
          <a:ln>
            <a:solidFill>
              <a:srgbClr val="28746E"/>
            </a:solidFill>
            <a:tailEnd type="none"/>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a:endCxn id="12" idx="0"/>
          </p:cNvCxnSpPr>
          <p:nvPr/>
        </p:nvCxnSpPr>
        <p:spPr>
          <a:xfrm>
            <a:off x="1776242" y="995073"/>
            <a:ext cx="2134" cy="477055"/>
          </a:xfrm>
          <a:prstGeom prst="line">
            <a:avLst/>
          </a:prstGeom>
          <a:ln>
            <a:solidFill>
              <a:srgbClr val="28746E"/>
            </a:solidFill>
            <a:tailEnd type="triangle"/>
          </a:ln>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4182609" y="1949185"/>
            <a:ext cx="783237" cy="307777"/>
          </a:xfrm>
          <a:prstGeom prst="rect">
            <a:avLst/>
          </a:prstGeom>
        </p:spPr>
        <p:txBody>
          <a:bodyPr wrap="none">
            <a:spAutoFit/>
          </a:bodyPr>
          <a:lstStyle/>
          <a:p>
            <a:r>
              <a:rPr lang="en-US" b="1" dirty="0" smtClean="0">
                <a:solidFill>
                  <a:srgbClr val="FFFFFF"/>
                </a:solidFill>
              </a:rPr>
              <a:t>Design</a:t>
            </a:r>
            <a:endParaRPr lang="en-US" dirty="0"/>
          </a:p>
        </p:txBody>
      </p:sp>
      <p:sp>
        <p:nvSpPr>
          <p:cNvPr id="60" name="Rectangle 59"/>
          <p:cNvSpPr/>
          <p:nvPr/>
        </p:nvSpPr>
        <p:spPr>
          <a:xfrm>
            <a:off x="3930803" y="2564658"/>
            <a:ext cx="1313180" cy="307777"/>
          </a:xfrm>
          <a:prstGeom prst="rect">
            <a:avLst/>
          </a:prstGeom>
        </p:spPr>
        <p:txBody>
          <a:bodyPr wrap="none">
            <a:spAutoFit/>
          </a:bodyPr>
          <a:lstStyle/>
          <a:p>
            <a:r>
              <a:rPr lang="en-US" b="1" dirty="0" smtClean="0">
                <a:solidFill>
                  <a:srgbClr val="FFFFFF"/>
                </a:solidFill>
              </a:rPr>
              <a:t>Development</a:t>
            </a:r>
            <a:endParaRPr lang="en-US" dirty="0"/>
          </a:p>
        </p:txBody>
      </p:sp>
      <p:sp>
        <p:nvSpPr>
          <p:cNvPr id="61" name="Rectangle 60"/>
          <p:cNvSpPr/>
          <p:nvPr/>
        </p:nvSpPr>
        <p:spPr>
          <a:xfrm>
            <a:off x="4270426" y="3169435"/>
            <a:ext cx="556563" cy="307777"/>
          </a:xfrm>
          <a:prstGeom prst="rect">
            <a:avLst/>
          </a:prstGeom>
        </p:spPr>
        <p:txBody>
          <a:bodyPr wrap="none">
            <a:spAutoFit/>
          </a:bodyPr>
          <a:lstStyle/>
          <a:p>
            <a:r>
              <a:rPr lang="en-US" b="1" dirty="0" smtClean="0">
                <a:solidFill>
                  <a:srgbClr val="FFFFFF"/>
                </a:solidFill>
              </a:rPr>
              <a:t>Test</a:t>
            </a:r>
            <a:endParaRPr lang="en-US" dirty="0"/>
          </a:p>
        </p:txBody>
      </p:sp>
    </p:spTree>
    <p:extLst>
      <p:ext uri="{BB962C8B-B14F-4D97-AF65-F5344CB8AC3E}">
        <p14:creationId xmlns:p14="http://schemas.microsoft.com/office/powerpoint/2010/main" val="32245014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err="1" smtClean="0">
                <a:solidFill>
                  <a:srgbClr val="2C95DD"/>
                </a:solidFill>
              </a:rPr>
              <a:t>WaterScrumFall</a:t>
            </a:r>
            <a:endParaRPr lang="en" sz="2400" dirty="0">
              <a:solidFill>
                <a:srgbClr val="33928A"/>
              </a:solidFill>
            </a:endParaRPr>
          </a:p>
        </p:txBody>
      </p:sp>
      <p:sp>
        <p:nvSpPr>
          <p:cNvPr id="5" name="Oval 4"/>
          <p:cNvSpPr>
            <a:spLocks noChangeAspect="1"/>
          </p:cNvSpPr>
          <p:nvPr/>
        </p:nvSpPr>
        <p:spPr>
          <a:xfrm>
            <a:off x="429045" y="100658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 name="Donut 3"/>
          <p:cNvSpPr/>
          <p:nvPr/>
        </p:nvSpPr>
        <p:spPr>
          <a:xfrm>
            <a:off x="878057" y="934875"/>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rot="5400000">
            <a:off x="1307102" y="115558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6200000">
            <a:off x="873774" y="1125556"/>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a:spLocks noChangeAspect="1"/>
          </p:cNvSpPr>
          <p:nvPr/>
        </p:nvSpPr>
        <p:spPr>
          <a:xfrm>
            <a:off x="1582370" y="1348660"/>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3" name="Right Arrow 22"/>
          <p:cNvSpPr/>
          <p:nvPr/>
        </p:nvSpPr>
        <p:spPr>
          <a:xfrm>
            <a:off x="748060" y="102319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1396305" y="1443051"/>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729376" y="17713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8" name="Donut 27"/>
          <p:cNvSpPr/>
          <p:nvPr/>
        </p:nvSpPr>
        <p:spPr>
          <a:xfrm>
            <a:off x="1178388" y="16996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rot="5400000">
            <a:off x="1607433" y="19203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rot="16200000">
            <a:off x="1174105" y="18903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p:cNvSpPr>
            <a:spLocks noChangeAspect="1"/>
          </p:cNvSpPr>
          <p:nvPr/>
        </p:nvSpPr>
        <p:spPr>
          <a:xfrm>
            <a:off x="1882701" y="21134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Right Arrow 32"/>
          <p:cNvSpPr/>
          <p:nvPr/>
        </p:nvSpPr>
        <p:spPr>
          <a:xfrm>
            <a:off x="1048391" y="17879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1696636" y="22078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a:spLocks noChangeAspect="1"/>
          </p:cNvSpPr>
          <p:nvPr/>
        </p:nvSpPr>
        <p:spPr>
          <a:xfrm>
            <a:off x="1080467" y="259813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6" name="Donut 45"/>
          <p:cNvSpPr/>
          <p:nvPr/>
        </p:nvSpPr>
        <p:spPr>
          <a:xfrm>
            <a:off x="1529479" y="2526425"/>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7" name="Chevron 46"/>
          <p:cNvSpPr/>
          <p:nvPr/>
        </p:nvSpPr>
        <p:spPr>
          <a:xfrm rot="5400000">
            <a:off x="1958524" y="274713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8" name="Chevron 47"/>
          <p:cNvSpPr/>
          <p:nvPr/>
        </p:nvSpPr>
        <p:spPr>
          <a:xfrm rot="16200000">
            <a:off x="1525196" y="2717106"/>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9" name="Oval 48"/>
          <p:cNvSpPr>
            <a:spLocks noChangeAspect="1"/>
          </p:cNvSpPr>
          <p:nvPr/>
        </p:nvSpPr>
        <p:spPr>
          <a:xfrm>
            <a:off x="2233792" y="2940210"/>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51" name="Right Arrow 50"/>
          <p:cNvSpPr/>
          <p:nvPr/>
        </p:nvSpPr>
        <p:spPr>
          <a:xfrm>
            <a:off x="1399482" y="261474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ight Arrow 51"/>
          <p:cNvSpPr/>
          <p:nvPr/>
        </p:nvSpPr>
        <p:spPr>
          <a:xfrm>
            <a:off x="2047727" y="3034601"/>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p:cNvSpPr/>
          <p:nvPr/>
        </p:nvSpPr>
        <p:spPr>
          <a:xfrm>
            <a:off x="2069123" y="1088106"/>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Arrow 53"/>
          <p:cNvSpPr/>
          <p:nvPr/>
        </p:nvSpPr>
        <p:spPr>
          <a:xfrm>
            <a:off x="2359742" y="1852872"/>
            <a:ext cx="106402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ight Arrow 54"/>
          <p:cNvSpPr/>
          <p:nvPr/>
        </p:nvSpPr>
        <p:spPr>
          <a:xfrm>
            <a:off x="2682878" y="2711394"/>
            <a:ext cx="2088888"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3476054" y="934874"/>
            <a:ext cx="1295712" cy="148377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3750642" y="101058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3750642" y="1708222"/>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ed Rectangle 58"/>
          <p:cNvSpPr/>
          <p:nvPr/>
        </p:nvSpPr>
        <p:spPr>
          <a:xfrm>
            <a:off x="5046354" y="2568067"/>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6" name="Picture 255"/>
          <p:cNvPicPr>
            <a:picLocks noChangeAspect="1"/>
          </p:cNvPicPr>
          <p:nvPr/>
        </p:nvPicPr>
        <p:blipFill>
          <a:blip r:embed="rId3"/>
          <a:stretch>
            <a:fillRect/>
          </a:stretch>
        </p:blipFill>
        <p:spPr>
          <a:xfrm>
            <a:off x="5287066" y="2764166"/>
            <a:ext cx="292100" cy="279400"/>
          </a:xfrm>
          <a:prstGeom prst="rect">
            <a:avLst/>
          </a:prstGeom>
        </p:spPr>
      </p:pic>
      <p:pic>
        <p:nvPicPr>
          <p:cNvPr id="257" name="Picture 256"/>
          <p:cNvPicPr>
            <a:picLocks noChangeAspect="1"/>
          </p:cNvPicPr>
          <p:nvPr/>
        </p:nvPicPr>
        <p:blipFill>
          <a:blip r:embed="rId3"/>
          <a:stretch>
            <a:fillRect/>
          </a:stretch>
        </p:blipFill>
        <p:spPr>
          <a:xfrm>
            <a:off x="3957477" y="1884874"/>
            <a:ext cx="292100" cy="279400"/>
          </a:xfrm>
          <a:prstGeom prst="rect">
            <a:avLst/>
          </a:prstGeom>
        </p:spPr>
      </p:pic>
      <p:pic>
        <p:nvPicPr>
          <p:cNvPr id="258" name="Picture 257"/>
          <p:cNvPicPr>
            <a:picLocks noChangeAspect="1"/>
          </p:cNvPicPr>
          <p:nvPr/>
        </p:nvPicPr>
        <p:blipFill>
          <a:blip r:embed="rId3"/>
          <a:stretch>
            <a:fillRect/>
          </a:stretch>
        </p:blipFill>
        <p:spPr>
          <a:xfrm>
            <a:off x="3957477" y="1208960"/>
            <a:ext cx="292100" cy="279400"/>
          </a:xfrm>
          <a:prstGeom prst="rect">
            <a:avLst/>
          </a:prstGeom>
        </p:spPr>
      </p:pic>
      <p:sp>
        <p:nvSpPr>
          <p:cNvPr id="83" name="Oval 82"/>
          <p:cNvSpPr>
            <a:spLocks noChangeAspect="1"/>
          </p:cNvSpPr>
          <p:nvPr/>
        </p:nvSpPr>
        <p:spPr>
          <a:xfrm>
            <a:off x="1329328" y="337707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5" name="Donut 84"/>
          <p:cNvSpPr/>
          <p:nvPr/>
        </p:nvSpPr>
        <p:spPr>
          <a:xfrm>
            <a:off x="1778340" y="330536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hevron 85"/>
          <p:cNvSpPr/>
          <p:nvPr/>
        </p:nvSpPr>
        <p:spPr>
          <a:xfrm rot="5400000">
            <a:off x="2207385" y="352607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hevron 86"/>
          <p:cNvSpPr/>
          <p:nvPr/>
        </p:nvSpPr>
        <p:spPr>
          <a:xfrm rot="16200000">
            <a:off x="1774057" y="349604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8" name="Oval 87"/>
          <p:cNvSpPr>
            <a:spLocks noChangeAspect="1"/>
          </p:cNvSpPr>
          <p:nvPr/>
        </p:nvSpPr>
        <p:spPr>
          <a:xfrm>
            <a:off x="2482653" y="371915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90" name="Right Arrow 89"/>
          <p:cNvSpPr/>
          <p:nvPr/>
        </p:nvSpPr>
        <p:spPr>
          <a:xfrm>
            <a:off x="1648343" y="339368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ight Arrow 90"/>
          <p:cNvSpPr/>
          <p:nvPr/>
        </p:nvSpPr>
        <p:spPr>
          <a:xfrm>
            <a:off x="2296588" y="381354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ounded Rectangle 91"/>
          <p:cNvSpPr/>
          <p:nvPr/>
        </p:nvSpPr>
        <p:spPr>
          <a:xfrm>
            <a:off x="4771766" y="2526425"/>
            <a:ext cx="1295712" cy="1625162"/>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ounded Rectangle 92"/>
          <p:cNvSpPr/>
          <p:nvPr/>
        </p:nvSpPr>
        <p:spPr>
          <a:xfrm>
            <a:off x="5072631" y="3389764"/>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8" name="Picture 97"/>
          <p:cNvPicPr>
            <a:picLocks noChangeAspect="1"/>
          </p:cNvPicPr>
          <p:nvPr/>
        </p:nvPicPr>
        <p:blipFill>
          <a:blip r:embed="rId3"/>
          <a:stretch>
            <a:fillRect/>
          </a:stretch>
        </p:blipFill>
        <p:spPr>
          <a:xfrm>
            <a:off x="5279466" y="3588143"/>
            <a:ext cx="292100" cy="279400"/>
          </a:xfrm>
          <a:prstGeom prst="rect">
            <a:avLst/>
          </a:prstGeom>
        </p:spPr>
      </p:pic>
      <p:sp>
        <p:nvSpPr>
          <p:cNvPr id="99" name="Right Arrow 98"/>
          <p:cNvSpPr/>
          <p:nvPr/>
        </p:nvSpPr>
        <p:spPr>
          <a:xfrm>
            <a:off x="2835278" y="3678829"/>
            <a:ext cx="1936488"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ounded Rectangle 99"/>
          <p:cNvSpPr/>
          <p:nvPr/>
        </p:nvSpPr>
        <p:spPr>
          <a:xfrm>
            <a:off x="5055335" y="261654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1" name="Picture 100"/>
          <p:cNvPicPr>
            <a:picLocks noChangeAspect="1"/>
          </p:cNvPicPr>
          <p:nvPr/>
        </p:nvPicPr>
        <p:blipFill>
          <a:blip r:embed="rId3"/>
          <a:stretch>
            <a:fillRect/>
          </a:stretch>
        </p:blipFill>
        <p:spPr>
          <a:xfrm>
            <a:off x="5262170" y="2814925"/>
            <a:ext cx="292100" cy="279400"/>
          </a:xfrm>
          <a:prstGeom prst="rect">
            <a:avLst/>
          </a:prstGeom>
        </p:spPr>
      </p:pic>
      <p:cxnSp>
        <p:nvCxnSpPr>
          <p:cNvPr id="102" name="Straight Connector 101"/>
          <p:cNvCxnSpPr/>
          <p:nvPr/>
        </p:nvCxnSpPr>
        <p:spPr>
          <a:xfrm flipV="1">
            <a:off x="5988112" y="912465"/>
            <a:ext cx="0" cy="14097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5988112" y="2305046"/>
            <a:ext cx="156012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sp>
        <p:nvSpPr>
          <p:cNvPr id="267" name="TextBox 266"/>
          <p:cNvSpPr txBox="1"/>
          <p:nvPr/>
        </p:nvSpPr>
        <p:spPr>
          <a:xfrm>
            <a:off x="6159237" y="1941808"/>
            <a:ext cx="2676438" cy="307777"/>
          </a:xfrm>
          <a:prstGeom prst="rect">
            <a:avLst/>
          </a:prstGeom>
          <a:noFill/>
        </p:spPr>
        <p:txBody>
          <a:bodyPr wrap="square" rtlCol="0">
            <a:spAutoFit/>
          </a:bodyPr>
          <a:lstStyle/>
          <a:p>
            <a:r>
              <a:rPr lang="en-US" dirty="0" smtClean="0">
                <a:solidFill>
                  <a:schemeClr val="bg1">
                    <a:lumMod val="85000"/>
                  </a:schemeClr>
                </a:solidFill>
              </a:rPr>
              <a:t>Waterfall Organization</a:t>
            </a:r>
            <a:endParaRPr lang="en-US" dirty="0">
              <a:solidFill>
                <a:schemeClr val="bg1">
                  <a:lumMod val="85000"/>
                </a:schemeClr>
              </a:solidFill>
            </a:endParaRPr>
          </a:p>
        </p:txBody>
      </p:sp>
      <p:cxnSp>
        <p:nvCxnSpPr>
          <p:cNvPr id="119" name="Straight Connector 118"/>
          <p:cNvCxnSpPr/>
          <p:nvPr/>
        </p:nvCxnSpPr>
        <p:spPr>
          <a:xfrm flipH="1">
            <a:off x="7548238" y="3710890"/>
            <a:ext cx="156012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V="1">
            <a:off x="7531076" y="2309407"/>
            <a:ext cx="0" cy="14097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flipV="1">
            <a:off x="9061079" y="3710890"/>
            <a:ext cx="15411" cy="9031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pic>
        <p:nvPicPr>
          <p:cNvPr id="276" name="Picture 275"/>
          <p:cNvPicPr>
            <a:picLocks noChangeAspect="1"/>
          </p:cNvPicPr>
          <p:nvPr/>
        </p:nvPicPr>
        <p:blipFill>
          <a:blip r:embed="rId4"/>
          <a:stretch>
            <a:fillRect/>
          </a:stretch>
        </p:blipFill>
        <p:spPr>
          <a:xfrm>
            <a:off x="2521391" y="3761781"/>
            <a:ext cx="224186" cy="196846"/>
          </a:xfrm>
          <a:prstGeom prst="rect">
            <a:avLst/>
          </a:prstGeom>
        </p:spPr>
      </p:pic>
      <p:pic>
        <p:nvPicPr>
          <p:cNvPr id="128" name="Picture 127"/>
          <p:cNvPicPr>
            <a:picLocks noChangeAspect="1"/>
          </p:cNvPicPr>
          <p:nvPr/>
        </p:nvPicPr>
        <p:blipFill>
          <a:blip r:embed="rId4"/>
          <a:stretch>
            <a:fillRect/>
          </a:stretch>
        </p:blipFill>
        <p:spPr>
          <a:xfrm>
            <a:off x="2266909" y="2991599"/>
            <a:ext cx="224186" cy="196846"/>
          </a:xfrm>
          <a:prstGeom prst="rect">
            <a:avLst/>
          </a:prstGeom>
        </p:spPr>
      </p:pic>
      <p:pic>
        <p:nvPicPr>
          <p:cNvPr id="129" name="Picture 128"/>
          <p:cNvPicPr>
            <a:picLocks noChangeAspect="1"/>
          </p:cNvPicPr>
          <p:nvPr/>
        </p:nvPicPr>
        <p:blipFill>
          <a:blip r:embed="rId4"/>
          <a:stretch>
            <a:fillRect/>
          </a:stretch>
        </p:blipFill>
        <p:spPr>
          <a:xfrm>
            <a:off x="1912767" y="2151207"/>
            <a:ext cx="224186" cy="196846"/>
          </a:xfrm>
          <a:prstGeom prst="rect">
            <a:avLst/>
          </a:prstGeom>
        </p:spPr>
      </p:pic>
      <p:pic>
        <p:nvPicPr>
          <p:cNvPr id="130" name="Picture 129"/>
          <p:cNvPicPr>
            <a:picLocks noChangeAspect="1"/>
          </p:cNvPicPr>
          <p:nvPr/>
        </p:nvPicPr>
        <p:blipFill>
          <a:blip r:embed="rId4"/>
          <a:stretch>
            <a:fillRect/>
          </a:stretch>
        </p:blipFill>
        <p:spPr>
          <a:xfrm>
            <a:off x="1618358" y="1382170"/>
            <a:ext cx="224186" cy="196846"/>
          </a:xfrm>
          <a:prstGeom prst="rect">
            <a:avLst/>
          </a:prstGeom>
        </p:spPr>
      </p:pic>
      <p:pic>
        <p:nvPicPr>
          <p:cNvPr id="277" name="Picture 276"/>
          <p:cNvPicPr>
            <a:picLocks noChangeAspect="1"/>
          </p:cNvPicPr>
          <p:nvPr/>
        </p:nvPicPr>
        <p:blipFill>
          <a:blip r:embed="rId5"/>
          <a:stretch>
            <a:fillRect/>
          </a:stretch>
        </p:blipFill>
        <p:spPr>
          <a:xfrm>
            <a:off x="447953" y="1048592"/>
            <a:ext cx="262462" cy="196846"/>
          </a:xfrm>
          <a:prstGeom prst="rect">
            <a:avLst/>
          </a:prstGeom>
        </p:spPr>
      </p:pic>
      <p:pic>
        <p:nvPicPr>
          <p:cNvPr id="132" name="Picture 131"/>
          <p:cNvPicPr>
            <a:picLocks noChangeAspect="1"/>
          </p:cNvPicPr>
          <p:nvPr/>
        </p:nvPicPr>
        <p:blipFill>
          <a:blip r:embed="rId5"/>
          <a:stretch>
            <a:fillRect/>
          </a:stretch>
        </p:blipFill>
        <p:spPr>
          <a:xfrm>
            <a:off x="745949" y="1800932"/>
            <a:ext cx="262462" cy="196846"/>
          </a:xfrm>
          <a:prstGeom prst="rect">
            <a:avLst/>
          </a:prstGeom>
        </p:spPr>
      </p:pic>
      <p:pic>
        <p:nvPicPr>
          <p:cNvPr id="133" name="Picture 132"/>
          <p:cNvPicPr>
            <a:picLocks noChangeAspect="1"/>
          </p:cNvPicPr>
          <p:nvPr/>
        </p:nvPicPr>
        <p:blipFill>
          <a:blip r:embed="rId5"/>
          <a:stretch>
            <a:fillRect/>
          </a:stretch>
        </p:blipFill>
        <p:spPr>
          <a:xfrm>
            <a:off x="1092609" y="2622919"/>
            <a:ext cx="262462" cy="196846"/>
          </a:xfrm>
          <a:prstGeom prst="rect">
            <a:avLst/>
          </a:prstGeom>
        </p:spPr>
      </p:pic>
      <p:pic>
        <p:nvPicPr>
          <p:cNvPr id="134" name="Picture 133"/>
          <p:cNvPicPr>
            <a:picLocks noChangeAspect="1"/>
          </p:cNvPicPr>
          <p:nvPr/>
        </p:nvPicPr>
        <p:blipFill>
          <a:blip r:embed="rId5"/>
          <a:stretch>
            <a:fillRect/>
          </a:stretch>
        </p:blipFill>
        <p:spPr>
          <a:xfrm>
            <a:off x="1347488" y="3410585"/>
            <a:ext cx="262462" cy="196846"/>
          </a:xfrm>
          <a:prstGeom prst="rect">
            <a:avLst/>
          </a:prstGeom>
        </p:spPr>
      </p:pic>
      <p:sp>
        <p:nvSpPr>
          <p:cNvPr id="135" name="TextBox 134"/>
          <p:cNvSpPr txBox="1"/>
          <p:nvPr/>
        </p:nvSpPr>
        <p:spPr>
          <a:xfrm>
            <a:off x="4771766" y="1443006"/>
            <a:ext cx="1216346" cy="738664"/>
          </a:xfrm>
          <a:prstGeom prst="rect">
            <a:avLst/>
          </a:prstGeom>
          <a:noFill/>
        </p:spPr>
        <p:txBody>
          <a:bodyPr wrap="square" rtlCol="0">
            <a:spAutoFit/>
          </a:bodyPr>
          <a:lstStyle/>
          <a:p>
            <a:r>
              <a:rPr lang="en-US" dirty="0" smtClean="0">
                <a:solidFill>
                  <a:schemeClr val="bg1">
                    <a:lumMod val="85000"/>
                  </a:schemeClr>
                </a:solidFill>
              </a:rPr>
              <a:t>Production Release </a:t>
            </a:r>
          </a:p>
          <a:p>
            <a:r>
              <a:rPr lang="en-US" dirty="0" smtClean="0">
                <a:solidFill>
                  <a:schemeClr val="bg1">
                    <a:lumMod val="85000"/>
                  </a:schemeClr>
                </a:solidFill>
              </a:rPr>
              <a:t>#1</a:t>
            </a:r>
            <a:endParaRPr lang="en-US" dirty="0">
              <a:solidFill>
                <a:schemeClr val="bg1">
                  <a:lumMod val="85000"/>
                </a:schemeClr>
              </a:solidFill>
            </a:endParaRPr>
          </a:p>
        </p:txBody>
      </p:sp>
      <p:sp>
        <p:nvSpPr>
          <p:cNvPr id="136" name="TextBox 135"/>
          <p:cNvSpPr txBox="1"/>
          <p:nvPr/>
        </p:nvSpPr>
        <p:spPr>
          <a:xfrm>
            <a:off x="6159237" y="2887045"/>
            <a:ext cx="1216346" cy="738664"/>
          </a:xfrm>
          <a:prstGeom prst="rect">
            <a:avLst/>
          </a:prstGeom>
          <a:noFill/>
        </p:spPr>
        <p:txBody>
          <a:bodyPr wrap="square" rtlCol="0">
            <a:spAutoFit/>
          </a:bodyPr>
          <a:lstStyle/>
          <a:p>
            <a:r>
              <a:rPr lang="en-US" dirty="0" smtClean="0">
                <a:solidFill>
                  <a:schemeClr val="bg1">
                    <a:lumMod val="85000"/>
                  </a:schemeClr>
                </a:solidFill>
              </a:rPr>
              <a:t>Production Release </a:t>
            </a:r>
          </a:p>
          <a:p>
            <a:r>
              <a:rPr lang="en-US" dirty="0" smtClean="0">
                <a:solidFill>
                  <a:schemeClr val="bg1">
                    <a:lumMod val="85000"/>
                  </a:schemeClr>
                </a:solidFill>
              </a:rPr>
              <a:t>#2</a:t>
            </a:r>
            <a:endParaRPr lang="en-US" dirty="0">
              <a:solidFill>
                <a:schemeClr val="bg1">
                  <a:lumMod val="85000"/>
                </a:schemeClr>
              </a:solidFill>
            </a:endParaRPr>
          </a:p>
        </p:txBody>
      </p:sp>
      <p:cxnSp>
        <p:nvCxnSpPr>
          <p:cNvPr id="279" name="Straight Arrow Connector 278"/>
          <p:cNvCxnSpPr/>
          <p:nvPr/>
        </p:nvCxnSpPr>
        <p:spPr>
          <a:xfrm>
            <a:off x="245241" y="1177042"/>
            <a:ext cx="1258495" cy="2974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9" name="TextBox 138"/>
          <p:cNvSpPr txBox="1"/>
          <p:nvPr/>
        </p:nvSpPr>
        <p:spPr>
          <a:xfrm rot="4033001">
            <a:off x="-423149" y="3034557"/>
            <a:ext cx="2676438" cy="307777"/>
          </a:xfrm>
          <a:prstGeom prst="rect">
            <a:avLst/>
          </a:prstGeom>
          <a:noFill/>
        </p:spPr>
        <p:txBody>
          <a:bodyPr wrap="square" rtlCol="0">
            <a:spAutoFit/>
          </a:bodyPr>
          <a:lstStyle/>
          <a:p>
            <a:r>
              <a:rPr lang="en-US" dirty="0" smtClean="0">
                <a:solidFill>
                  <a:schemeClr val="bg1">
                    <a:lumMod val="85000"/>
                  </a:schemeClr>
                </a:solidFill>
              </a:rPr>
              <a:t>Agile Development</a:t>
            </a:r>
            <a:endParaRPr lang="en-US" dirty="0">
              <a:solidFill>
                <a:schemeClr val="bg1">
                  <a:lumMod val="85000"/>
                </a:schemeClr>
              </a:solidFill>
            </a:endParaRPr>
          </a:p>
        </p:txBody>
      </p:sp>
    </p:spTree>
    <p:extLst>
      <p:ext uri="{BB962C8B-B14F-4D97-AF65-F5344CB8AC3E}">
        <p14:creationId xmlns:p14="http://schemas.microsoft.com/office/powerpoint/2010/main" val="38135422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Conway’s Law</a:t>
            </a:r>
            <a:endParaRPr lang="en" sz="2400" baseline="30000" dirty="0">
              <a:solidFill>
                <a:srgbClr val="33928A"/>
              </a:solidFill>
            </a:endParaRPr>
          </a:p>
        </p:txBody>
      </p:sp>
      <p:sp>
        <p:nvSpPr>
          <p:cNvPr id="10" name="Rectangle 9"/>
          <p:cNvSpPr/>
          <p:nvPr/>
        </p:nvSpPr>
        <p:spPr>
          <a:xfrm>
            <a:off x="123030" y="4670847"/>
            <a:ext cx="6439340" cy="307777"/>
          </a:xfrm>
          <a:prstGeom prst="rect">
            <a:avLst/>
          </a:prstGeom>
        </p:spPr>
        <p:txBody>
          <a:bodyPr wrap="square">
            <a:spAutoFit/>
          </a:bodyPr>
          <a:lstStyle/>
          <a:p>
            <a:r>
              <a:rPr lang="en-US" dirty="0">
                <a:solidFill>
                  <a:srgbClr val="FFFFFF"/>
                </a:solidFill>
              </a:rPr>
              <a:t>http://</a:t>
            </a:r>
            <a:r>
              <a:rPr lang="en-US" dirty="0" err="1">
                <a:solidFill>
                  <a:srgbClr val="FFFFFF"/>
                </a:solidFill>
              </a:rPr>
              <a:t>www.melconway.com</a:t>
            </a:r>
            <a:r>
              <a:rPr lang="en-US" dirty="0">
                <a:solidFill>
                  <a:srgbClr val="FFFFFF"/>
                </a:solidFill>
              </a:rPr>
              <a:t>/Home/</a:t>
            </a:r>
            <a:r>
              <a:rPr lang="en-US" dirty="0" err="1">
                <a:solidFill>
                  <a:srgbClr val="FFFFFF"/>
                </a:solidFill>
              </a:rPr>
              <a:t>Committees_Paper.html</a:t>
            </a:r>
            <a:endParaRPr lang="en-US" dirty="0">
              <a:solidFill>
                <a:srgbClr val="FFFFFF"/>
              </a:solidFill>
            </a:endParaRPr>
          </a:p>
        </p:txBody>
      </p:sp>
      <p:sp>
        <p:nvSpPr>
          <p:cNvPr id="3" name="Rectangle 2"/>
          <p:cNvSpPr/>
          <p:nvPr/>
        </p:nvSpPr>
        <p:spPr>
          <a:xfrm>
            <a:off x="1617593" y="1417588"/>
            <a:ext cx="5887621" cy="1569660"/>
          </a:xfrm>
          <a:prstGeom prst="rect">
            <a:avLst/>
          </a:prstGeom>
        </p:spPr>
        <p:txBody>
          <a:bodyPr wrap="square">
            <a:spAutoFit/>
          </a:bodyPr>
          <a:lstStyle/>
          <a:p>
            <a:r>
              <a:rPr lang="en-US" sz="2400" dirty="0" smtClean="0">
                <a:solidFill>
                  <a:schemeClr val="bg1"/>
                </a:solidFill>
              </a:rPr>
              <a:t>“Any </a:t>
            </a:r>
            <a:r>
              <a:rPr lang="en-US" sz="2400" dirty="0">
                <a:solidFill>
                  <a:schemeClr val="bg1"/>
                </a:solidFill>
              </a:rPr>
              <a:t>organization that designs a system (defined broadly) will produce a design whose structure is a copy of the organization's communication structure</a:t>
            </a:r>
            <a:r>
              <a:rPr lang="en-US" sz="2400" dirty="0" smtClean="0">
                <a:solidFill>
                  <a:schemeClr val="bg1"/>
                </a:solidFill>
              </a:rPr>
              <a:t>.”</a:t>
            </a:r>
          </a:p>
        </p:txBody>
      </p:sp>
      <p:sp>
        <p:nvSpPr>
          <p:cNvPr id="17" name="Rectangle 16"/>
          <p:cNvSpPr/>
          <p:nvPr/>
        </p:nvSpPr>
        <p:spPr>
          <a:xfrm>
            <a:off x="4109407" y="3044542"/>
            <a:ext cx="3290775" cy="461665"/>
          </a:xfrm>
          <a:prstGeom prst="rect">
            <a:avLst/>
          </a:prstGeom>
        </p:spPr>
        <p:txBody>
          <a:bodyPr wrap="square">
            <a:spAutoFit/>
          </a:bodyPr>
          <a:lstStyle/>
          <a:p>
            <a:r>
              <a:rPr lang="en-US" sz="2400" dirty="0" smtClean="0">
                <a:solidFill>
                  <a:schemeClr val="bg1"/>
                </a:solidFill>
              </a:rPr>
              <a:t>- Melvin Conway, 1967</a:t>
            </a:r>
          </a:p>
        </p:txBody>
      </p:sp>
    </p:spTree>
    <p:extLst>
      <p:ext uri="{BB962C8B-B14F-4D97-AF65-F5344CB8AC3E}">
        <p14:creationId xmlns:p14="http://schemas.microsoft.com/office/powerpoint/2010/main" val="183888149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Inverse Conway Maneuver</a:t>
            </a:r>
            <a:r>
              <a:rPr lang="en-US" sz="3200" dirty="0" smtClean="0">
                <a:solidFill>
                  <a:srgbClr val="33928A"/>
                </a:solidFill>
              </a:rPr>
              <a:t/>
            </a:r>
            <a:br>
              <a:rPr lang="en-US" sz="3200" dirty="0" smtClean="0">
                <a:solidFill>
                  <a:srgbClr val="33928A"/>
                </a:solidFill>
              </a:rPr>
            </a:br>
            <a:r>
              <a:rPr lang="en-US" sz="2000" dirty="0" smtClean="0">
                <a:solidFill>
                  <a:srgbClr val="FFFFFF"/>
                </a:solidFill>
              </a:rPr>
              <a:t>Enable Continuous Delivery</a:t>
            </a:r>
            <a:endParaRPr lang="en" sz="2400" baseline="30000" dirty="0">
              <a:solidFill>
                <a:srgbClr val="FFFFFF"/>
              </a:solidFill>
            </a:endParaRPr>
          </a:p>
        </p:txBody>
      </p:sp>
      <p:sp>
        <p:nvSpPr>
          <p:cNvPr id="2" name="Rectangle 1"/>
          <p:cNvSpPr/>
          <p:nvPr/>
        </p:nvSpPr>
        <p:spPr>
          <a:xfrm>
            <a:off x="94593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Product Mgr.</a:t>
            </a:r>
            <a:endParaRPr lang="en-US" sz="1050" dirty="0"/>
          </a:p>
        </p:txBody>
      </p:sp>
      <p:sp>
        <p:nvSpPr>
          <p:cNvPr id="71" name="Rectangle 70"/>
          <p:cNvSpPr/>
          <p:nvPr/>
        </p:nvSpPr>
        <p:spPr>
          <a:xfrm>
            <a:off x="168165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smtClean="0"/>
              <a:t>Dev</a:t>
            </a:r>
            <a:endParaRPr lang="en-US" sz="1050" dirty="0"/>
          </a:p>
        </p:txBody>
      </p:sp>
      <p:sp>
        <p:nvSpPr>
          <p:cNvPr id="72" name="Rectangle 71"/>
          <p:cNvSpPr/>
          <p:nvPr/>
        </p:nvSpPr>
        <p:spPr>
          <a:xfrm>
            <a:off x="2426140"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UX</a:t>
            </a:r>
            <a:endParaRPr lang="en-US" sz="1050" dirty="0"/>
          </a:p>
        </p:txBody>
      </p:sp>
      <p:sp>
        <p:nvSpPr>
          <p:cNvPr id="73" name="Rectangle 72"/>
          <p:cNvSpPr/>
          <p:nvPr/>
        </p:nvSpPr>
        <p:spPr>
          <a:xfrm>
            <a:off x="317062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QA</a:t>
            </a:r>
            <a:endParaRPr lang="en-US" sz="1050" dirty="0"/>
          </a:p>
        </p:txBody>
      </p:sp>
      <p:sp>
        <p:nvSpPr>
          <p:cNvPr id="74" name="Rectangle 73"/>
          <p:cNvSpPr/>
          <p:nvPr/>
        </p:nvSpPr>
        <p:spPr>
          <a:xfrm>
            <a:off x="390635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DBA</a:t>
            </a:r>
            <a:endParaRPr lang="en-US" sz="1050" dirty="0"/>
          </a:p>
        </p:txBody>
      </p:sp>
      <p:sp>
        <p:nvSpPr>
          <p:cNvPr id="75" name="Rectangle 74"/>
          <p:cNvSpPr/>
          <p:nvPr/>
        </p:nvSpPr>
        <p:spPr>
          <a:xfrm>
            <a:off x="945931" y="2762470"/>
            <a:ext cx="3652351"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Business Capabilities Team Using Microservices</a:t>
            </a:r>
            <a:endParaRPr lang="en-US" dirty="0"/>
          </a:p>
        </p:txBody>
      </p:sp>
      <p:sp>
        <p:nvSpPr>
          <p:cNvPr id="76" name="Rectangle 75"/>
          <p:cNvSpPr/>
          <p:nvPr/>
        </p:nvSpPr>
        <p:spPr>
          <a:xfrm>
            <a:off x="6176580"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Sys Admin</a:t>
            </a:r>
            <a:endParaRPr lang="en-US" sz="1050" dirty="0"/>
          </a:p>
        </p:txBody>
      </p:sp>
      <p:sp>
        <p:nvSpPr>
          <p:cNvPr id="77" name="Rectangle 76"/>
          <p:cNvSpPr/>
          <p:nvPr/>
        </p:nvSpPr>
        <p:spPr>
          <a:xfrm>
            <a:off x="6912304"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Network Admin</a:t>
            </a:r>
            <a:endParaRPr lang="en-US" sz="1050" dirty="0"/>
          </a:p>
        </p:txBody>
      </p:sp>
      <p:sp>
        <p:nvSpPr>
          <p:cNvPr id="78" name="Rectangle 77"/>
          <p:cNvSpPr/>
          <p:nvPr/>
        </p:nvSpPr>
        <p:spPr>
          <a:xfrm>
            <a:off x="7656789"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Storage Admin</a:t>
            </a:r>
            <a:endParaRPr lang="en-US" sz="1050" dirty="0"/>
          </a:p>
        </p:txBody>
      </p:sp>
      <p:sp>
        <p:nvSpPr>
          <p:cNvPr id="81" name="Rectangle 80"/>
          <p:cNvSpPr/>
          <p:nvPr/>
        </p:nvSpPr>
        <p:spPr>
          <a:xfrm>
            <a:off x="6176580" y="2751961"/>
            <a:ext cx="2172140"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Platform Operations Team</a:t>
            </a:r>
            <a:endParaRPr lang="en-US" dirty="0"/>
          </a:p>
        </p:txBody>
      </p:sp>
      <p:sp>
        <p:nvSpPr>
          <p:cNvPr id="7" name="Left-Right Arrow 6"/>
          <p:cNvSpPr/>
          <p:nvPr/>
        </p:nvSpPr>
        <p:spPr>
          <a:xfrm>
            <a:off x="4825999" y="2539125"/>
            <a:ext cx="1094829" cy="446690"/>
          </a:xfrm>
          <a:prstGeom prst="leftRightArrow">
            <a:avLst/>
          </a:prstGeom>
          <a:solidFill>
            <a:srgbClr val="28746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001171" y="1717654"/>
            <a:ext cx="1261242" cy="738664"/>
          </a:xfrm>
          <a:prstGeom prst="rect">
            <a:avLst/>
          </a:prstGeom>
        </p:spPr>
        <p:txBody>
          <a:bodyPr wrap="square">
            <a:spAutoFit/>
          </a:bodyPr>
          <a:lstStyle/>
          <a:p>
            <a:r>
              <a:rPr lang="en-US" b="1" dirty="0" smtClean="0">
                <a:solidFill>
                  <a:schemeClr val="bg1"/>
                </a:solidFill>
              </a:rPr>
              <a:t>Self</a:t>
            </a:r>
          </a:p>
          <a:p>
            <a:r>
              <a:rPr lang="en-US" b="1" dirty="0">
                <a:solidFill>
                  <a:schemeClr val="bg1"/>
                </a:solidFill>
              </a:rPr>
              <a:t>S</a:t>
            </a:r>
            <a:r>
              <a:rPr lang="en-US" b="1" dirty="0" smtClean="0">
                <a:solidFill>
                  <a:schemeClr val="bg1"/>
                </a:solidFill>
              </a:rPr>
              <a:t>ervice </a:t>
            </a:r>
          </a:p>
          <a:p>
            <a:r>
              <a:rPr lang="en-US" b="1" dirty="0" smtClean="0">
                <a:solidFill>
                  <a:schemeClr val="bg1"/>
                </a:solidFill>
              </a:rPr>
              <a:t>APIS</a:t>
            </a:r>
            <a:endParaRPr lang="en-US" b="1" dirty="0">
              <a:solidFill>
                <a:schemeClr val="bg1"/>
              </a:solidFill>
            </a:endParaRPr>
          </a:p>
        </p:txBody>
      </p:sp>
      <p:sp>
        <p:nvSpPr>
          <p:cNvPr id="10" name="Rectangle 9"/>
          <p:cNvSpPr/>
          <p:nvPr/>
        </p:nvSpPr>
        <p:spPr>
          <a:xfrm>
            <a:off x="366711" y="4083933"/>
            <a:ext cx="7040275" cy="523220"/>
          </a:xfrm>
          <a:prstGeom prst="rect">
            <a:avLst/>
          </a:prstGeom>
        </p:spPr>
        <p:txBody>
          <a:bodyPr wrap="square">
            <a:spAutoFit/>
          </a:bodyPr>
          <a:lstStyle/>
          <a:p>
            <a:r>
              <a:rPr lang="en-US" dirty="0" smtClean="0">
                <a:solidFill>
                  <a:srgbClr val="FFFFFF"/>
                </a:solidFill>
              </a:rPr>
              <a:t>http</a:t>
            </a:r>
            <a:r>
              <a:rPr lang="en-US" dirty="0">
                <a:solidFill>
                  <a:srgbClr val="FFFFFF"/>
                </a:solidFill>
              </a:rPr>
              <a:t>://jonnyleroy.com/2011/02/03/dealing-with-creaky-legacy-platforms</a:t>
            </a:r>
            <a:r>
              <a:rPr lang="en-US" dirty="0" smtClean="0">
                <a:solidFill>
                  <a:srgbClr val="FFFFFF"/>
                </a:solidFill>
              </a:rPr>
              <a:t>/</a:t>
            </a:r>
          </a:p>
          <a:p>
            <a:r>
              <a:rPr lang="en-US" dirty="0">
                <a:solidFill>
                  <a:srgbClr val="FFFFFF"/>
                </a:solidFill>
              </a:rPr>
              <a:t>http://www.slideshare.net/adriancockcroft/microservices-the-good-bad-and-the-</a:t>
            </a:r>
            <a:r>
              <a:rPr lang="en-US" dirty="0" smtClean="0">
                <a:solidFill>
                  <a:srgbClr val="FFFFFF"/>
                </a:solidFill>
              </a:rPr>
              <a:t>ugly</a:t>
            </a:r>
            <a:endParaRPr lang="en-US" dirty="0">
              <a:solidFill>
                <a:srgbClr val="FFFFFF"/>
              </a:solidFill>
            </a:endParaRPr>
          </a:p>
        </p:txBody>
      </p:sp>
    </p:spTree>
    <p:extLst>
      <p:ext uri="{BB962C8B-B14F-4D97-AF65-F5344CB8AC3E}">
        <p14:creationId xmlns:p14="http://schemas.microsoft.com/office/powerpoint/2010/main" val="162647683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112" name="Rounded Rectangle 111"/>
          <p:cNvSpPr/>
          <p:nvPr/>
        </p:nvSpPr>
        <p:spPr>
          <a:xfrm>
            <a:off x="1696636" y="2750203"/>
            <a:ext cx="4861035" cy="1766103"/>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ounded Rectangle 109"/>
          <p:cNvSpPr/>
          <p:nvPr/>
        </p:nvSpPr>
        <p:spPr>
          <a:xfrm>
            <a:off x="1696636" y="899896"/>
            <a:ext cx="4861035" cy="176272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Enabling Continuous Delivery</a:t>
            </a:r>
            <a:endParaRPr lang="en" sz="2400" dirty="0">
              <a:solidFill>
                <a:srgbClr val="33928A"/>
              </a:solidFill>
            </a:endParaRPr>
          </a:p>
        </p:txBody>
      </p:sp>
      <p:sp>
        <p:nvSpPr>
          <p:cNvPr id="5" name="Oval 4"/>
          <p:cNvSpPr>
            <a:spLocks noChangeAspect="1"/>
          </p:cNvSpPr>
          <p:nvPr/>
        </p:nvSpPr>
        <p:spPr>
          <a:xfrm>
            <a:off x="1950510" y="11885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 name="Donut 3"/>
          <p:cNvSpPr/>
          <p:nvPr/>
        </p:nvSpPr>
        <p:spPr>
          <a:xfrm>
            <a:off x="2399522" y="11168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rot="5400000">
            <a:off x="2828567" y="13375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6200000">
            <a:off x="2395239" y="13075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a:spLocks noChangeAspect="1"/>
          </p:cNvSpPr>
          <p:nvPr/>
        </p:nvSpPr>
        <p:spPr>
          <a:xfrm>
            <a:off x="3103835" y="15306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3" name="Right Arrow 22"/>
          <p:cNvSpPr/>
          <p:nvPr/>
        </p:nvSpPr>
        <p:spPr>
          <a:xfrm>
            <a:off x="2269525" y="12051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2917770" y="16250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2250841" y="1953318"/>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8" name="Donut 27"/>
          <p:cNvSpPr/>
          <p:nvPr/>
        </p:nvSpPr>
        <p:spPr>
          <a:xfrm>
            <a:off x="2699853" y="1881607"/>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rot="5400000">
            <a:off x="3128898" y="2102315"/>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rot="16200000">
            <a:off x="2695570" y="2072288"/>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p:cNvSpPr>
            <a:spLocks noChangeAspect="1"/>
          </p:cNvSpPr>
          <p:nvPr/>
        </p:nvSpPr>
        <p:spPr>
          <a:xfrm>
            <a:off x="3404166" y="229539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Right Arrow 32"/>
          <p:cNvSpPr/>
          <p:nvPr/>
        </p:nvSpPr>
        <p:spPr>
          <a:xfrm>
            <a:off x="2569856" y="1969930"/>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3218101" y="2389783"/>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p:cNvSpPr/>
          <p:nvPr/>
        </p:nvSpPr>
        <p:spPr>
          <a:xfrm>
            <a:off x="3300515" y="1225357"/>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Arrow 53"/>
          <p:cNvSpPr/>
          <p:nvPr/>
        </p:nvSpPr>
        <p:spPr>
          <a:xfrm>
            <a:off x="3738325" y="1990123"/>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4655162" y="1098738"/>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4655162" y="177886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7" name="Picture 256"/>
          <p:cNvPicPr>
            <a:picLocks noChangeAspect="1"/>
          </p:cNvPicPr>
          <p:nvPr/>
        </p:nvPicPr>
        <p:blipFill>
          <a:blip r:embed="rId3"/>
          <a:stretch>
            <a:fillRect/>
          </a:stretch>
        </p:blipFill>
        <p:spPr>
          <a:xfrm>
            <a:off x="4861997" y="1955513"/>
            <a:ext cx="292100" cy="279400"/>
          </a:xfrm>
          <a:prstGeom prst="rect">
            <a:avLst/>
          </a:prstGeom>
        </p:spPr>
      </p:pic>
      <p:pic>
        <p:nvPicPr>
          <p:cNvPr id="258" name="Picture 257"/>
          <p:cNvPicPr>
            <a:picLocks noChangeAspect="1"/>
          </p:cNvPicPr>
          <p:nvPr/>
        </p:nvPicPr>
        <p:blipFill>
          <a:blip r:embed="rId3"/>
          <a:stretch>
            <a:fillRect/>
          </a:stretch>
        </p:blipFill>
        <p:spPr>
          <a:xfrm>
            <a:off x="4861997" y="1279599"/>
            <a:ext cx="292100" cy="279400"/>
          </a:xfrm>
          <a:prstGeom prst="rect">
            <a:avLst/>
          </a:prstGeom>
        </p:spPr>
      </p:pic>
      <p:pic>
        <p:nvPicPr>
          <p:cNvPr id="129" name="Picture 128"/>
          <p:cNvPicPr>
            <a:picLocks noChangeAspect="1"/>
          </p:cNvPicPr>
          <p:nvPr/>
        </p:nvPicPr>
        <p:blipFill>
          <a:blip r:embed="rId4"/>
          <a:stretch>
            <a:fillRect/>
          </a:stretch>
        </p:blipFill>
        <p:spPr>
          <a:xfrm>
            <a:off x="3434232" y="2333173"/>
            <a:ext cx="224186" cy="196846"/>
          </a:xfrm>
          <a:prstGeom prst="rect">
            <a:avLst/>
          </a:prstGeom>
        </p:spPr>
      </p:pic>
      <p:pic>
        <p:nvPicPr>
          <p:cNvPr id="130" name="Picture 129"/>
          <p:cNvPicPr>
            <a:picLocks noChangeAspect="1"/>
          </p:cNvPicPr>
          <p:nvPr/>
        </p:nvPicPr>
        <p:blipFill>
          <a:blip r:embed="rId4"/>
          <a:stretch>
            <a:fillRect/>
          </a:stretch>
        </p:blipFill>
        <p:spPr>
          <a:xfrm>
            <a:off x="3139823" y="1564136"/>
            <a:ext cx="224186" cy="196846"/>
          </a:xfrm>
          <a:prstGeom prst="rect">
            <a:avLst/>
          </a:prstGeom>
        </p:spPr>
      </p:pic>
      <p:pic>
        <p:nvPicPr>
          <p:cNvPr id="277" name="Picture 276"/>
          <p:cNvPicPr>
            <a:picLocks noChangeAspect="1"/>
          </p:cNvPicPr>
          <p:nvPr/>
        </p:nvPicPr>
        <p:blipFill>
          <a:blip r:embed="rId5"/>
          <a:stretch>
            <a:fillRect/>
          </a:stretch>
        </p:blipFill>
        <p:spPr>
          <a:xfrm>
            <a:off x="1969418" y="1230558"/>
            <a:ext cx="262462" cy="196846"/>
          </a:xfrm>
          <a:prstGeom prst="rect">
            <a:avLst/>
          </a:prstGeom>
        </p:spPr>
      </p:pic>
      <p:pic>
        <p:nvPicPr>
          <p:cNvPr id="132" name="Picture 131"/>
          <p:cNvPicPr>
            <a:picLocks noChangeAspect="1"/>
          </p:cNvPicPr>
          <p:nvPr/>
        </p:nvPicPr>
        <p:blipFill>
          <a:blip r:embed="rId5"/>
          <a:stretch>
            <a:fillRect/>
          </a:stretch>
        </p:blipFill>
        <p:spPr>
          <a:xfrm>
            <a:off x="2267414" y="1982898"/>
            <a:ext cx="262462" cy="196846"/>
          </a:xfrm>
          <a:prstGeom prst="rect">
            <a:avLst/>
          </a:prstGeom>
        </p:spPr>
      </p:pic>
      <p:sp>
        <p:nvSpPr>
          <p:cNvPr id="135" name="TextBox 134"/>
          <p:cNvSpPr txBox="1"/>
          <p:nvPr/>
        </p:nvSpPr>
        <p:spPr>
          <a:xfrm>
            <a:off x="5408223" y="1157035"/>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65" name="TextBox 64"/>
          <p:cNvSpPr txBox="1"/>
          <p:nvPr/>
        </p:nvSpPr>
        <p:spPr>
          <a:xfrm>
            <a:off x="5446759" y="180119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2" name="TextBox 1"/>
          <p:cNvSpPr txBox="1"/>
          <p:nvPr/>
        </p:nvSpPr>
        <p:spPr>
          <a:xfrm rot="16200000">
            <a:off x="1045234" y="1585277"/>
            <a:ext cx="1002190" cy="307777"/>
          </a:xfrm>
          <a:prstGeom prst="rect">
            <a:avLst/>
          </a:prstGeom>
          <a:noFill/>
        </p:spPr>
        <p:txBody>
          <a:bodyPr wrap="square" rtlCol="0">
            <a:spAutoFit/>
          </a:bodyPr>
          <a:lstStyle/>
          <a:p>
            <a:r>
              <a:rPr lang="en-US" dirty="0" smtClean="0">
                <a:solidFill>
                  <a:schemeClr val="accent3"/>
                </a:solidFill>
              </a:rPr>
              <a:t>ORDERS</a:t>
            </a:r>
            <a:endParaRPr lang="en-US" dirty="0">
              <a:solidFill>
                <a:schemeClr val="accent3"/>
              </a:solidFill>
            </a:endParaRPr>
          </a:p>
        </p:txBody>
      </p:sp>
      <p:sp>
        <p:nvSpPr>
          <p:cNvPr id="68" name="Oval 67"/>
          <p:cNvSpPr>
            <a:spLocks noChangeAspect="1"/>
          </p:cNvSpPr>
          <p:nvPr/>
        </p:nvSpPr>
        <p:spPr>
          <a:xfrm>
            <a:off x="1980101" y="304202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69" name="Donut 68"/>
          <p:cNvSpPr/>
          <p:nvPr/>
        </p:nvSpPr>
        <p:spPr>
          <a:xfrm>
            <a:off x="2429113" y="297031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0" name="Chevron 69"/>
          <p:cNvSpPr/>
          <p:nvPr/>
        </p:nvSpPr>
        <p:spPr>
          <a:xfrm rot="5400000">
            <a:off x="2858158" y="319102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1" name="Chevron 70"/>
          <p:cNvSpPr/>
          <p:nvPr/>
        </p:nvSpPr>
        <p:spPr>
          <a:xfrm rot="16200000">
            <a:off x="2424830" y="316099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2" name="Oval 71"/>
          <p:cNvSpPr>
            <a:spLocks noChangeAspect="1"/>
          </p:cNvSpPr>
          <p:nvPr/>
        </p:nvSpPr>
        <p:spPr>
          <a:xfrm>
            <a:off x="3133426" y="338410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3" name="Right Arrow 72"/>
          <p:cNvSpPr/>
          <p:nvPr/>
        </p:nvSpPr>
        <p:spPr>
          <a:xfrm>
            <a:off x="2299116" y="305863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ight Arrow 73"/>
          <p:cNvSpPr/>
          <p:nvPr/>
        </p:nvSpPr>
        <p:spPr>
          <a:xfrm>
            <a:off x="2947361" y="347849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a:spLocks noChangeAspect="1"/>
          </p:cNvSpPr>
          <p:nvPr/>
        </p:nvSpPr>
        <p:spPr>
          <a:xfrm>
            <a:off x="2280432" y="3806793"/>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6" name="Donut 75"/>
          <p:cNvSpPr/>
          <p:nvPr/>
        </p:nvSpPr>
        <p:spPr>
          <a:xfrm>
            <a:off x="2729444" y="3735082"/>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7" name="Chevron 76"/>
          <p:cNvSpPr/>
          <p:nvPr/>
        </p:nvSpPr>
        <p:spPr>
          <a:xfrm rot="5400000">
            <a:off x="3158489" y="3955790"/>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8" name="Chevron 77"/>
          <p:cNvSpPr/>
          <p:nvPr/>
        </p:nvSpPr>
        <p:spPr>
          <a:xfrm rot="16200000">
            <a:off x="2725161" y="392576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9" name="Oval 78"/>
          <p:cNvSpPr>
            <a:spLocks noChangeAspect="1"/>
          </p:cNvSpPr>
          <p:nvPr/>
        </p:nvSpPr>
        <p:spPr>
          <a:xfrm>
            <a:off x="3433757" y="414886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0" name="Right Arrow 79"/>
          <p:cNvSpPr/>
          <p:nvPr/>
        </p:nvSpPr>
        <p:spPr>
          <a:xfrm>
            <a:off x="2599447" y="3823405"/>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p:cNvSpPr/>
          <p:nvPr/>
        </p:nvSpPr>
        <p:spPr>
          <a:xfrm>
            <a:off x="3247692" y="424325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ight Arrow 81"/>
          <p:cNvSpPr/>
          <p:nvPr/>
        </p:nvSpPr>
        <p:spPr>
          <a:xfrm>
            <a:off x="3330106" y="3078832"/>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ight Arrow 83"/>
          <p:cNvSpPr/>
          <p:nvPr/>
        </p:nvSpPr>
        <p:spPr>
          <a:xfrm>
            <a:off x="3767916" y="3843598"/>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ounded Rectangle 88"/>
          <p:cNvSpPr/>
          <p:nvPr/>
        </p:nvSpPr>
        <p:spPr>
          <a:xfrm>
            <a:off x="4684753" y="293469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ounded Rectangle 93"/>
          <p:cNvSpPr/>
          <p:nvPr/>
        </p:nvSpPr>
        <p:spPr>
          <a:xfrm>
            <a:off x="4684753" y="363233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94"/>
          <p:cNvPicPr>
            <a:picLocks noChangeAspect="1"/>
          </p:cNvPicPr>
          <p:nvPr/>
        </p:nvPicPr>
        <p:blipFill>
          <a:blip r:embed="rId3"/>
          <a:stretch>
            <a:fillRect/>
          </a:stretch>
        </p:blipFill>
        <p:spPr>
          <a:xfrm>
            <a:off x="4891588" y="3808988"/>
            <a:ext cx="292100" cy="279400"/>
          </a:xfrm>
          <a:prstGeom prst="rect">
            <a:avLst/>
          </a:prstGeom>
        </p:spPr>
      </p:pic>
      <p:pic>
        <p:nvPicPr>
          <p:cNvPr id="96" name="Picture 95"/>
          <p:cNvPicPr>
            <a:picLocks noChangeAspect="1"/>
          </p:cNvPicPr>
          <p:nvPr/>
        </p:nvPicPr>
        <p:blipFill>
          <a:blip r:embed="rId3"/>
          <a:stretch>
            <a:fillRect/>
          </a:stretch>
        </p:blipFill>
        <p:spPr>
          <a:xfrm>
            <a:off x="4891588" y="3133074"/>
            <a:ext cx="292100" cy="279400"/>
          </a:xfrm>
          <a:prstGeom prst="rect">
            <a:avLst/>
          </a:prstGeom>
        </p:spPr>
      </p:pic>
      <p:pic>
        <p:nvPicPr>
          <p:cNvPr id="97" name="Picture 96"/>
          <p:cNvPicPr>
            <a:picLocks noChangeAspect="1"/>
          </p:cNvPicPr>
          <p:nvPr/>
        </p:nvPicPr>
        <p:blipFill>
          <a:blip r:embed="rId4"/>
          <a:stretch>
            <a:fillRect/>
          </a:stretch>
        </p:blipFill>
        <p:spPr>
          <a:xfrm>
            <a:off x="3463823" y="4186648"/>
            <a:ext cx="224186" cy="196846"/>
          </a:xfrm>
          <a:prstGeom prst="rect">
            <a:avLst/>
          </a:prstGeom>
        </p:spPr>
      </p:pic>
      <p:pic>
        <p:nvPicPr>
          <p:cNvPr id="103" name="Picture 102"/>
          <p:cNvPicPr>
            <a:picLocks noChangeAspect="1"/>
          </p:cNvPicPr>
          <p:nvPr/>
        </p:nvPicPr>
        <p:blipFill>
          <a:blip r:embed="rId4"/>
          <a:stretch>
            <a:fillRect/>
          </a:stretch>
        </p:blipFill>
        <p:spPr>
          <a:xfrm>
            <a:off x="3169414" y="3417611"/>
            <a:ext cx="224186" cy="196846"/>
          </a:xfrm>
          <a:prstGeom prst="rect">
            <a:avLst/>
          </a:prstGeom>
        </p:spPr>
      </p:pic>
      <p:pic>
        <p:nvPicPr>
          <p:cNvPr id="104" name="Picture 103"/>
          <p:cNvPicPr>
            <a:picLocks noChangeAspect="1"/>
          </p:cNvPicPr>
          <p:nvPr/>
        </p:nvPicPr>
        <p:blipFill>
          <a:blip r:embed="rId5"/>
          <a:stretch>
            <a:fillRect/>
          </a:stretch>
        </p:blipFill>
        <p:spPr>
          <a:xfrm>
            <a:off x="1999009" y="3084033"/>
            <a:ext cx="262462" cy="196846"/>
          </a:xfrm>
          <a:prstGeom prst="rect">
            <a:avLst/>
          </a:prstGeom>
        </p:spPr>
      </p:pic>
      <p:pic>
        <p:nvPicPr>
          <p:cNvPr id="106" name="Picture 105"/>
          <p:cNvPicPr>
            <a:picLocks noChangeAspect="1"/>
          </p:cNvPicPr>
          <p:nvPr/>
        </p:nvPicPr>
        <p:blipFill>
          <a:blip r:embed="rId5"/>
          <a:stretch>
            <a:fillRect/>
          </a:stretch>
        </p:blipFill>
        <p:spPr>
          <a:xfrm>
            <a:off x="2297005" y="3836373"/>
            <a:ext cx="262462" cy="196846"/>
          </a:xfrm>
          <a:prstGeom prst="rect">
            <a:avLst/>
          </a:prstGeom>
        </p:spPr>
      </p:pic>
      <p:sp>
        <p:nvSpPr>
          <p:cNvPr id="107" name="TextBox 106"/>
          <p:cNvSpPr txBox="1"/>
          <p:nvPr/>
        </p:nvSpPr>
        <p:spPr>
          <a:xfrm rot="16200000">
            <a:off x="985877" y="3420637"/>
            <a:ext cx="1120904" cy="307777"/>
          </a:xfrm>
          <a:prstGeom prst="rect">
            <a:avLst/>
          </a:prstGeom>
          <a:noFill/>
        </p:spPr>
        <p:txBody>
          <a:bodyPr wrap="square" rtlCol="0">
            <a:spAutoFit/>
          </a:bodyPr>
          <a:lstStyle/>
          <a:p>
            <a:r>
              <a:rPr lang="en-US" dirty="0" smtClean="0">
                <a:solidFill>
                  <a:schemeClr val="accent3"/>
                </a:solidFill>
              </a:rPr>
              <a:t>SHIPPING</a:t>
            </a:r>
            <a:endParaRPr lang="en-US" dirty="0">
              <a:solidFill>
                <a:schemeClr val="accent3"/>
              </a:solidFill>
            </a:endParaRPr>
          </a:p>
        </p:txBody>
      </p:sp>
      <p:sp>
        <p:nvSpPr>
          <p:cNvPr id="108" name="TextBox 107"/>
          <p:cNvSpPr txBox="1"/>
          <p:nvPr/>
        </p:nvSpPr>
        <p:spPr>
          <a:xfrm>
            <a:off x="5459018" y="302534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109" name="TextBox 108"/>
          <p:cNvSpPr txBox="1"/>
          <p:nvPr/>
        </p:nvSpPr>
        <p:spPr>
          <a:xfrm>
            <a:off x="5459018" y="3732692"/>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Tree>
    <p:extLst>
      <p:ext uri="{BB962C8B-B14F-4D97-AF65-F5344CB8AC3E}">
        <p14:creationId xmlns:p14="http://schemas.microsoft.com/office/powerpoint/2010/main" val="355159649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5" name="Right Arrow 24"/>
          <p:cNvSpPr/>
          <p:nvPr/>
        </p:nvSpPr>
        <p:spPr>
          <a:xfrm>
            <a:off x="3837672" y="1942324"/>
            <a:ext cx="1050792" cy="898361"/>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ounded Rectangle 22"/>
          <p:cNvSpPr/>
          <p:nvPr/>
        </p:nvSpPr>
        <p:spPr>
          <a:xfrm>
            <a:off x="967855" y="955693"/>
            <a:ext cx="2927110" cy="3133108"/>
          </a:xfrm>
          <a:prstGeom prst="roundRect">
            <a:avLst/>
          </a:prstGeom>
          <a:solidFill>
            <a:srgbClr val="17232A"/>
          </a:solidFill>
          <a:ln w="19050" cmpd="sng">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p:cNvSpPr/>
          <p:nvPr/>
        </p:nvSpPr>
        <p:spPr>
          <a:xfrm>
            <a:off x="5126010" y="1403724"/>
            <a:ext cx="2359362" cy="954556"/>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12-Factor Applications</a:t>
            </a:r>
            <a:endParaRPr lang="en" sz="2400" dirty="0">
              <a:solidFill>
                <a:srgbClr val="33928A"/>
              </a:solidFill>
            </a:endParaRPr>
          </a:p>
        </p:txBody>
      </p:sp>
      <p:sp>
        <p:nvSpPr>
          <p:cNvPr id="3" name="Rectangle 2"/>
          <p:cNvSpPr/>
          <p:nvPr/>
        </p:nvSpPr>
        <p:spPr>
          <a:xfrm>
            <a:off x="1187038" y="965242"/>
            <a:ext cx="4923211" cy="3046988"/>
          </a:xfrm>
          <a:prstGeom prst="rect">
            <a:avLst/>
          </a:prstGeom>
        </p:spPr>
        <p:txBody>
          <a:bodyPr wrap="square">
            <a:spAutoFit/>
          </a:bodyPr>
          <a:lstStyle/>
          <a:p>
            <a:pPr marL="342900" indent="-342900">
              <a:buFont typeface="+mj-lt"/>
              <a:buAutoNum type="arabicPeriod"/>
            </a:pPr>
            <a:r>
              <a:rPr lang="en-US" sz="1600" dirty="0" smtClean="0">
                <a:solidFill>
                  <a:schemeClr val="bg1"/>
                </a:solidFill>
              </a:rPr>
              <a:t>Codebase</a:t>
            </a:r>
            <a:endParaRPr lang="en-US" sz="1600" dirty="0">
              <a:solidFill>
                <a:schemeClr val="bg1"/>
              </a:solidFill>
            </a:endParaRPr>
          </a:p>
          <a:p>
            <a:pPr marL="342900" indent="-342900">
              <a:buFont typeface="+mj-lt"/>
              <a:buAutoNum type="arabicPeriod"/>
            </a:pPr>
            <a:r>
              <a:rPr lang="en-US" sz="1600" dirty="0" smtClean="0">
                <a:solidFill>
                  <a:schemeClr val="bg1"/>
                </a:solidFill>
              </a:rPr>
              <a:t>Dependencies</a:t>
            </a:r>
          </a:p>
          <a:p>
            <a:pPr marL="342900" indent="-342900">
              <a:buFont typeface="+mj-lt"/>
              <a:buAutoNum type="arabicPeriod"/>
            </a:pPr>
            <a:r>
              <a:rPr lang="en-US" sz="1600" dirty="0" smtClean="0">
                <a:solidFill>
                  <a:schemeClr val="bg1"/>
                </a:solidFill>
              </a:rPr>
              <a:t>Configuration</a:t>
            </a:r>
          </a:p>
          <a:p>
            <a:pPr marL="342900" indent="-342900">
              <a:buFont typeface="+mj-lt"/>
              <a:buAutoNum type="arabicPeriod"/>
            </a:pPr>
            <a:r>
              <a:rPr lang="en-US" sz="1600" dirty="0" smtClean="0">
                <a:solidFill>
                  <a:schemeClr val="bg1"/>
                </a:solidFill>
              </a:rPr>
              <a:t>Backing Services</a:t>
            </a:r>
            <a:endParaRPr lang="en-US" sz="1600" dirty="0">
              <a:solidFill>
                <a:schemeClr val="bg1"/>
              </a:solidFill>
            </a:endParaRPr>
          </a:p>
          <a:p>
            <a:pPr marL="342900" indent="-342900">
              <a:buFont typeface="+mj-lt"/>
              <a:buAutoNum type="arabicPeriod"/>
            </a:pPr>
            <a:r>
              <a:rPr lang="en-US" sz="1600" dirty="0" smtClean="0">
                <a:solidFill>
                  <a:schemeClr val="bg1"/>
                </a:solidFill>
              </a:rPr>
              <a:t>Build</a:t>
            </a:r>
            <a:r>
              <a:rPr lang="en-US" sz="1600" dirty="0">
                <a:solidFill>
                  <a:schemeClr val="bg1"/>
                </a:solidFill>
              </a:rPr>
              <a:t>, release, </a:t>
            </a:r>
            <a:r>
              <a:rPr lang="en-US" sz="1600" dirty="0" smtClean="0">
                <a:solidFill>
                  <a:schemeClr val="bg1"/>
                </a:solidFill>
              </a:rPr>
              <a:t>run</a:t>
            </a:r>
            <a:endParaRPr lang="en-US" sz="1600" dirty="0">
              <a:solidFill>
                <a:schemeClr val="bg1"/>
              </a:solidFill>
            </a:endParaRPr>
          </a:p>
          <a:p>
            <a:pPr marL="342900" indent="-342900">
              <a:buFont typeface="+mj-lt"/>
              <a:buAutoNum type="arabicPeriod"/>
            </a:pPr>
            <a:r>
              <a:rPr lang="en-US" sz="1600" dirty="0" smtClean="0">
                <a:solidFill>
                  <a:schemeClr val="bg1"/>
                </a:solidFill>
              </a:rPr>
              <a:t>Processes</a:t>
            </a:r>
            <a:endParaRPr lang="en-US" sz="1600" dirty="0">
              <a:solidFill>
                <a:schemeClr val="bg1"/>
              </a:solidFill>
            </a:endParaRPr>
          </a:p>
          <a:p>
            <a:pPr marL="342900" indent="-342900">
              <a:buFont typeface="+mj-lt"/>
              <a:buAutoNum type="arabicPeriod"/>
            </a:pPr>
            <a:r>
              <a:rPr lang="en-US" sz="1600" dirty="0" smtClean="0">
                <a:solidFill>
                  <a:schemeClr val="bg1"/>
                </a:solidFill>
              </a:rPr>
              <a:t>Port binding</a:t>
            </a:r>
          </a:p>
          <a:p>
            <a:pPr marL="342900" indent="-342900">
              <a:buFont typeface="+mj-lt"/>
              <a:buAutoNum type="arabicPeriod"/>
            </a:pPr>
            <a:r>
              <a:rPr lang="en-US" sz="1600" dirty="0" smtClean="0">
                <a:solidFill>
                  <a:schemeClr val="bg1"/>
                </a:solidFill>
              </a:rPr>
              <a:t>Concurrency</a:t>
            </a:r>
          </a:p>
          <a:p>
            <a:pPr marL="342900" indent="-342900">
              <a:buFont typeface="+mj-lt"/>
              <a:buAutoNum type="arabicPeriod"/>
            </a:pPr>
            <a:r>
              <a:rPr lang="en-US" sz="1600" dirty="0" smtClean="0">
                <a:solidFill>
                  <a:schemeClr val="bg1"/>
                </a:solidFill>
              </a:rPr>
              <a:t>Disposability</a:t>
            </a:r>
          </a:p>
          <a:p>
            <a:pPr marL="342900" indent="-342900">
              <a:buFont typeface="+mj-lt"/>
              <a:buAutoNum type="arabicPeriod"/>
            </a:pPr>
            <a:r>
              <a:rPr lang="en-US" sz="1600" dirty="0" err="1" smtClean="0">
                <a:solidFill>
                  <a:schemeClr val="bg1"/>
                </a:solidFill>
              </a:rPr>
              <a:t>Dev</a:t>
            </a:r>
            <a:r>
              <a:rPr lang="en-US" sz="1600" dirty="0">
                <a:solidFill>
                  <a:schemeClr val="bg1"/>
                </a:solidFill>
              </a:rPr>
              <a:t>/prod </a:t>
            </a:r>
            <a:r>
              <a:rPr lang="en-US" sz="1600" dirty="0" smtClean="0">
                <a:solidFill>
                  <a:schemeClr val="bg1"/>
                </a:solidFill>
              </a:rPr>
              <a:t>parity</a:t>
            </a:r>
          </a:p>
          <a:p>
            <a:pPr marL="342900" indent="-342900">
              <a:buFont typeface="+mj-lt"/>
              <a:buAutoNum type="arabicPeriod"/>
            </a:pPr>
            <a:r>
              <a:rPr lang="en-US" sz="1600" dirty="0" smtClean="0">
                <a:solidFill>
                  <a:schemeClr val="bg1"/>
                </a:solidFill>
              </a:rPr>
              <a:t>Logs</a:t>
            </a:r>
          </a:p>
          <a:p>
            <a:pPr marL="342900" indent="-342900">
              <a:buFont typeface="+mj-lt"/>
              <a:buAutoNum type="arabicPeriod"/>
            </a:pPr>
            <a:r>
              <a:rPr lang="en-US" sz="1600" dirty="0" smtClean="0">
                <a:solidFill>
                  <a:schemeClr val="bg1"/>
                </a:solidFill>
              </a:rPr>
              <a:t>Admin processes</a:t>
            </a:r>
            <a:endParaRPr lang="en-US" sz="1600" dirty="0">
              <a:solidFill>
                <a:schemeClr val="bg1"/>
              </a:solidFill>
            </a:endParaRPr>
          </a:p>
        </p:txBody>
      </p:sp>
      <p:sp>
        <p:nvSpPr>
          <p:cNvPr id="8" name="Rectangle 7"/>
          <p:cNvSpPr/>
          <p:nvPr/>
        </p:nvSpPr>
        <p:spPr>
          <a:xfrm>
            <a:off x="4963052" y="2391505"/>
            <a:ext cx="2788200" cy="97526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b="1" dirty="0" smtClean="0"/>
              <a:t>Cloud Platform</a:t>
            </a:r>
            <a:endParaRPr lang="en-US" b="1" dirty="0"/>
          </a:p>
        </p:txBody>
      </p:sp>
      <p:sp>
        <p:nvSpPr>
          <p:cNvPr id="13" name="Rounded Rectangle 12"/>
          <p:cNvSpPr/>
          <p:nvPr/>
        </p:nvSpPr>
        <p:spPr>
          <a:xfrm>
            <a:off x="5089058"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5324540" y="1890121"/>
            <a:ext cx="292100" cy="279400"/>
          </a:xfrm>
          <a:prstGeom prst="rect">
            <a:avLst/>
          </a:prstGeom>
        </p:spPr>
      </p:pic>
      <p:sp>
        <p:nvSpPr>
          <p:cNvPr id="15" name="Rounded Rectangle 14"/>
          <p:cNvSpPr/>
          <p:nvPr/>
        </p:nvSpPr>
        <p:spPr>
          <a:xfrm>
            <a:off x="5923065"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stretch>
            <a:fillRect/>
          </a:stretch>
        </p:blipFill>
        <p:spPr>
          <a:xfrm>
            <a:off x="6158547" y="1890121"/>
            <a:ext cx="292100" cy="279400"/>
          </a:xfrm>
          <a:prstGeom prst="rect">
            <a:avLst/>
          </a:prstGeom>
        </p:spPr>
      </p:pic>
      <p:sp>
        <p:nvSpPr>
          <p:cNvPr id="17" name="Rounded Rectangle 16"/>
          <p:cNvSpPr/>
          <p:nvPr/>
        </p:nvSpPr>
        <p:spPr>
          <a:xfrm>
            <a:off x="6765612" y="170701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7001094" y="1887876"/>
            <a:ext cx="292100" cy="279400"/>
          </a:xfrm>
          <a:prstGeom prst="rect">
            <a:avLst/>
          </a:prstGeom>
        </p:spPr>
      </p:pic>
      <p:sp>
        <p:nvSpPr>
          <p:cNvPr id="20" name="Rectangle 19"/>
          <p:cNvSpPr/>
          <p:nvPr/>
        </p:nvSpPr>
        <p:spPr>
          <a:xfrm>
            <a:off x="5878103" y="1401483"/>
            <a:ext cx="673569" cy="307777"/>
          </a:xfrm>
          <a:prstGeom prst="rect">
            <a:avLst/>
          </a:prstGeom>
        </p:spPr>
        <p:txBody>
          <a:bodyPr wrap="none">
            <a:spAutoFit/>
          </a:bodyPr>
          <a:lstStyle/>
          <a:p>
            <a:r>
              <a:rPr lang="en-US" b="1" dirty="0" smtClean="0">
                <a:solidFill>
                  <a:schemeClr val="bg1"/>
                </a:solidFill>
              </a:rPr>
              <a:t>APPS</a:t>
            </a:r>
            <a:endParaRPr lang="en-US" dirty="0">
              <a:solidFill>
                <a:schemeClr val="bg1"/>
              </a:solidFill>
            </a:endParaRPr>
          </a:p>
        </p:txBody>
      </p:sp>
      <p:sp>
        <p:nvSpPr>
          <p:cNvPr id="28" name="Rectangle 27"/>
          <p:cNvSpPr/>
          <p:nvPr/>
        </p:nvSpPr>
        <p:spPr>
          <a:xfrm>
            <a:off x="366712" y="4245262"/>
            <a:ext cx="4980851" cy="307777"/>
          </a:xfrm>
          <a:prstGeom prst="rect">
            <a:avLst/>
          </a:prstGeom>
        </p:spPr>
        <p:txBody>
          <a:bodyPr wrap="none">
            <a:spAutoFit/>
          </a:bodyPr>
          <a:lstStyle/>
          <a:p>
            <a:r>
              <a:rPr lang="en-US" dirty="0" smtClean="0">
                <a:solidFill>
                  <a:schemeClr val="bg2"/>
                </a:solidFill>
              </a:rPr>
              <a:t>Architectural </a:t>
            </a:r>
            <a:r>
              <a:rPr lang="en-US" dirty="0">
                <a:solidFill>
                  <a:schemeClr val="bg2"/>
                </a:solidFill>
              </a:rPr>
              <a:t>and </a:t>
            </a:r>
            <a:r>
              <a:rPr lang="en-US" dirty="0" smtClean="0">
                <a:solidFill>
                  <a:schemeClr val="bg2"/>
                </a:solidFill>
              </a:rPr>
              <a:t>development practices – http://12factor.net</a:t>
            </a:r>
          </a:p>
        </p:txBody>
      </p:sp>
      <p:sp>
        <p:nvSpPr>
          <p:cNvPr id="29" name="Rectangle 28"/>
          <p:cNvSpPr/>
          <p:nvPr/>
        </p:nvSpPr>
        <p:spPr>
          <a:xfrm>
            <a:off x="3894965" y="2208969"/>
            <a:ext cx="825867" cy="307777"/>
          </a:xfrm>
          <a:prstGeom prst="rect">
            <a:avLst/>
          </a:prstGeom>
        </p:spPr>
        <p:txBody>
          <a:bodyPr wrap="none">
            <a:spAutoFit/>
          </a:bodyPr>
          <a:lstStyle/>
          <a:p>
            <a:r>
              <a:rPr lang="en-US" dirty="0" smtClean="0">
                <a:solidFill>
                  <a:schemeClr val="bg1"/>
                </a:solidFill>
              </a:rPr>
              <a:t>contract</a:t>
            </a:r>
            <a:endParaRPr lang="en-US" dirty="0"/>
          </a:p>
        </p:txBody>
      </p:sp>
    </p:spTree>
    <p:extLst>
      <p:ext uri="{BB962C8B-B14F-4D97-AF65-F5344CB8AC3E}">
        <p14:creationId xmlns:p14="http://schemas.microsoft.com/office/powerpoint/2010/main" val="114119324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err="1" smtClean="0">
                <a:solidFill>
                  <a:srgbClr val="2C95DD"/>
                </a:solidFill>
              </a:rPr>
              <a:t>Microservice</a:t>
            </a:r>
            <a:r>
              <a:rPr lang="en-US" sz="3200" dirty="0" smtClean="0">
                <a:solidFill>
                  <a:srgbClr val="2C95DD"/>
                </a:solidFill>
              </a:rPr>
              <a:t>: Definition</a:t>
            </a:r>
            <a:endParaRPr lang="en" sz="2400" dirty="0">
              <a:solidFill>
                <a:schemeClr val="accent1"/>
              </a:solidFill>
            </a:endParaRPr>
          </a:p>
        </p:txBody>
      </p:sp>
      <p:sp>
        <p:nvSpPr>
          <p:cNvPr id="5" name="Shape 243"/>
          <p:cNvSpPr/>
          <p:nvPr/>
        </p:nvSpPr>
        <p:spPr>
          <a:xfrm>
            <a:off x="627174" y="2000108"/>
            <a:ext cx="7899645" cy="133604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ormAutofit/>
          </a:bodyPr>
          <a:lstStyle>
            <a:lvl1pPr>
              <a:defRPr sz="3600" b="1" i="1">
                <a:latin typeface="Avenir Next Regular"/>
                <a:ea typeface="Avenir Next Regular"/>
                <a:cs typeface="Avenir Next Regular"/>
                <a:sym typeface="Avenir Next Regular"/>
              </a:defRPr>
            </a:lvl1pPr>
          </a:lstStyle>
          <a:p>
            <a:pPr lvl="0">
              <a:defRPr sz="1800" b="0" i="0">
                <a:solidFill>
                  <a:srgbClr val="000000"/>
                </a:solidFill>
                <a:uFillTx/>
              </a:defRPr>
            </a:pPr>
            <a:r>
              <a:rPr lang="en-US" sz="3600" dirty="0" smtClean="0">
                <a:solidFill>
                  <a:schemeClr val="bg1"/>
                </a:solidFill>
                <a:uFill>
                  <a:solidFill>
                    <a:srgbClr val="4D4D4D"/>
                  </a:solidFill>
                </a:uFill>
                <a:latin typeface="Avenir Next Demi Bold Italic"/>
                <a:cs typeface="Avenir Next Demi Bold Italic"/>
              </a:rPr>
              <a:t>“ </a:t>
            </a:r>
            <a:r>
              <a:rPr sz="3600" dirty="0" smtClean="0">
                <a:solidFill>
                  <a:schemeClr val="bg1"/>
                </a:solidFill>
                <a:uFill>
                  <a:solidFill>
                    <a:srgbClr val="4D4D4D"/>
                  </a:solidFill>
                </a:uFill>
                <a:latin typeface="Avenir Next Demi Bold Italic"/>
                <a:cs typeface="Avenir Next Demi Bold Italic"/>
              </a:rPr>
              <a:t>Loosely </a:t>
            </a:r>
            <a:r>
              <a:rPr sz="3600" dirty="0">
                <a:solidFill>
                  <a:schemeClr val="bg1"/>
                </a:solidFill>
                <a:uFill>
                  <a:solidFill>
                    <a:srgbClr val="4D4D4D"/>
                  </a:solidFill>
                </a:uFill>
                <a:latin typeface="Avenir Next Demi Bold Italic"/>
                <a:cs typeface="Avenir Next Demi Bold Italic"/>
              </a:rPr>
              <a:t>coupled service oriented architecture with bounded </a:t>
            </a:r>
            <a:r>
              <a:rPr sz="3600" dirty="0" smtClean="0">
                <a:solidFill>
                  <a:schemeClr val="bg1"/>
                </a:solidFill>
                <a:uFill>
                  <a:solidFill>
                    <a:srgbClr val="4D4D4D"/>
                  </a:solidFill>
                </a:uFill>
                <a:latin typeface="Avenir Next Demi Bold Italic"/>
                <a:cs typeface="Avenir Next Demi Bold Italic"/>
              </a:rPr>
              <a:t>contexts</a:t>
            </a:r>
            <a:r>
              <a:rPr lang="en-US" sz="3600" dirty="0" smtClean="0">
                <a:solidFill>
                  <a:schemeClr val="bg1"/>
                </a:solidFill>
                <a:uFill>
                  <a:solidFill>
                    <a:srgbClr val="4D4D4D"/>
                  </a:solidFill>
                </a:uFill>
                <a:latin typeface="Avenir Next Demi Bold Italic"/>
                <a:cs typeface="Avenir Next Demi Bold Italic"/>
              </a:rPr>
              <a:t>"</a:t>
            </a:r>
            <a:endParaRPr sz="3600" dirty="0">
              <a:solidFill>
                <a:schemeClr val="bg1"/>
              </a:solidFill>
              <a:uFill>
                <a:solidFill>
                  <a:srgbClr val="4D4D4D"/>
                </a:solidFill>
              </a:uFill>
              <a:latin typeface="Avenir Next Demi Bold Italic"/>
              <a:cs typeface="Avenir Next Demi Bold Italic"/>
            </a:endParaRPr>
          </a:p>
        </p:txBody>
      </p:sp>
      <p:sp>
        <p:nvSpPr>
          <p:cNvPr id="6" name="Shape 244"/>
          <p:cNvSpPr/>
          <p:nvPr/>
        </p:nvSpPr>
        <p:spPr>
          <a:xfrm rot="10800000" flipH="1">
            <a:off x="874689" y="1743937"/>
            <a:ext cx="3575337" cy="884978"/>
          </a:xfrm>
          <a:custGeom>
            <a:avLst/>
            <a:gdLst/>
            <a:ahLst/>
            <a:cxnLst>
              <a:cxn ang="0">
                <a:pos x="wd2" y="hd2"/>
              </a:cxn>
              <a:cxn ang="5400000">
                <a:pos x="wd2" y="hd2"/>
              </a:cxn>
              <a:cxn ang="10800000">
                <a:pos x="wd2" y="hd2"/>
              </a:cxn>
              <a:cxn ang="16200000">
                <a:pos x="wd2" y="hd2"/>
              </a:cxn>
            </a:cxnLst>
            <a:rect l="0" t="0" r="r" b="b"/>
            <a:pathLst>
              <a:path w="21600" h="21600" extrusionOk="0">
                <a:moveTo>
                  <a:pt x="1840" y="0"/>
                </a:moveTo>
                <a:cubicBezTo>
                  <a:pt x="824" y="0"/>
                  <a:pt x="0" y="2822"/>
                  <a:pt x="0" y="6300"/>
                </a:cubicBezTo>
                <a:lnTo>
                  <a:pt x="0" y="8984"/>
                </a:lnTo>
                <a:cubicBezTo>
                  <a:pt x="0" y="12462"/>
                  <a:pt x="824" y="15276"/>
                  <a:pt x="1840" y="15276"/>
                </a:cubicBezTo>
                <a:lnTo>
                  <a:pt x="4547" y="15276"/>
                </a:lnTo>
                <a:lnTo>
                  <a:pt x="1432" y="21600"/>
                </a:lnTo>
                <a:lnTo>
                  <a:pt x="7709" y="15276"/>
                </a:lnTo>
                <a:lnTo>
                  <a:pt x="19760" y="15276"/>
                </a:lnTo>
                <a:cubicBezTo>
                  <a:pt x="20776" y="15276"/>
                  <a:pt x="21600" y="12462"/>
                  <a:pt x="21600" y="8984"/>
                </a:cubicBezTo>
                <a:lnTo>
                  <a:pt x="21600" y="6300"/>
                </a:lnTo>
                <a:cubicBezTo>
                  <a:pt x="21600" y="2822"/>
                  <a:pt x="20776" y="0"/>
                  <a:pt x="19760" y="0"/>
                </a:cubicBezTo>
                <a:lnTo>
                  <a:pt x="1840" y="0"/>
                </a:lnTo>
                <a:close/>
              </a:path>
            </a:pathLst>
          </a:custGeom>
          <a:ln w="25400">
            <a:solidFill>
              <a:srgbClr val="F9A737"/>
            </a:solidFill>
            <a:round/>
          </a:ln>
        </p:spPr>
        <p:txBody>
          <a:bodyPr lIns="0" tIns="0" rIns="0" bIns="0" anchor="ctr"/>
          <a:lstStyle/>
          <a:p>
            <a:pPr lvl="0"/>
            <a:endParaRPr>
              <a:solidFill>
                <a:schemeClr val="bg1"/>
              </a:solidFill>
            </a:endParaRPr>
          </a:p>
        </p:txBody>
      </p:sp>
      <p:sp>
        <p:nvSpPr>
          <p:cNvPr id="7" name="Shape 245"/>
          <p:cNvSpPr/>
          <p:nvPr/>
        </p:nvSpPr>
        <p:spPr>
          <a:xfrm flipH="1">
            <a:off x="4244978" y="2529363"/>
            <a:ext cx="4241629" cy="895911"/>
          </a:xfrm>
          <a:custGeom>
            <a:avLst/>
            <a:gdLst/>
            <a:ahLst/>
            <a:cxnLst>
              <a:cxn ang="0">
                <a:pos x="wd2" y="hd2"/>
              </a:cxn>
              <a:cxn ang="5400000">
                <a:pos x="wd2" y="hd2"/>
              </a:cxn>
              <a:cxn ang="10800000">
                <a:pos x="wd2" y="hd2"/>
              </a:cxn>
              <a:cxn ang="16200000">
                <a:pos x="wd2" y="hd2"/>
              </a:cxn>
            </a:cxnLst>
            <a:rect l="0" t="0" r="r" b="b"/>
            <a:pathLst>
              <a:path w="21600" h="21600" extrusionOk="0">
                <a:moveTo>
                  <a:pt x="1786" y="0"/>
                </a:moveTo>
                <a:cubicBezTo>
                  <a:pt x="799" y="0"/>
                  <a:pt x="0" y="3106"/>
                  <a:pt x="0" y="6941"/>
                </a:cubicBezTo>
                <a:lnTo>
                  <a:pt x="0" y="10276"/>
                </a:lnTo>
                <a:cubicBezTo>
                  <a:pt x="0" y="14112"/>
                  <a:pt x="799" y="17226"/>
                  <a:pt x="1786" y="17226"/>
                </a:cubicBezTo>
                <a:lnTo>
                  <a:pt x="5113" y="17226"/>
                </a:lnTo>
                <a:lnTo>
                  <a:pt x="3603" y="21600"/>
                </a:lnTo>
                <a:lnTo>
                  <a:pt x="8414" y="17226"/>
                </a:lnTo>
                <a:lnTo>
                  <a:pt x="19812" y="17226"/>
                </a:lnTo>
                <a:cubicBezTo>
                  <a:pt x="20799" y="17226"/>
                  <a:pt x="21600" y="14112"/>
                  <a:pt x="21600" y="10276"/>
                </a:cubicBezTo>
                <a:lnTo>
                  <a:pt x="21600" y="6941"/>
                </a:lnTo>
                <a:cubicBezTo>
                  <a:pt x="21600" y="3106"/>
                  <a:pt x="20799" y="0"/>
                  <a:pt x="19812" y="0"/>
                </a:cubicBezTo>
                <a:lnTo>
                  <a:pt x="1786" y="0"/>
                </a:lnTo>
                <a:close/>
              </a:path>
            </a:pathLst>
          </a:custGeom>
          <a:ln w="25400">
            <a:solidFill>
              <a:srgbClr val="33928A"/>
            </a:solidFill>
            <a:round/>
          </a:ln>
        </p:spPr>
        <p:txBody>
          <a:bodyPr lIns="0" tIns="0" rIns="0" bIns="0" anchor="ctr"/>
          <a:lstStyle/>
          <a:p>
            <a:pPr lvl="0"/>
            <a:endParaRPr>
              <a:solidFill>
                <a:schemeClr val="bg1"/>
              </a:solidFill>
            </a:endParaRPr>
          </a:p>
        </p:txBody>
      </p:sp>
      <p:sp>
        <p:nvSpPr>
          <p:cNvPr id="8" name="Shape 246"/>
          <p:cNvSpPr/>
          <p:nvPr/>
        </p:nvSpPr>
        <p:spPr>
          <a:xfrm>
            <a:off x="159045" y="1102615"/>
            <a:ext cx="4674677" cy="43088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every service has to be updated in concert, it’s not loosely coupled!</a:t>
            </a:r>
          </a:p>
        </p:txBody>
      </p:sp>
      <p:sp>
        <p:nvSpPr>
          <p:cNvPr id="9" name="Shape 247"/>
          <p:cNvSpPr/>
          <p:nvPr/>
        </p:nvSpPr>
        <p:spPr>
          <a:xfrm>
            <a:off x="4450026" y="3469307"/>
            <a:ext cx="4636824" cy="4308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you have to know about surrounding services you don’t have a bounded context.</a:t>
            </a:r>
          </a:p>
        </p:txBody>
      </p:sp>
      <p:sp>
        <p:nvSpPr>
          <p:cNvPr id="11" name="Shape 247"/>
          <p:cNvSpPr/>
          <p:nvPr/>
        </p:nvSpPr>
        <p:spPr>
          <a:xfrm>
            <a:off x="5158506" y="4128572"/>
            <a:ext cx="3618705" cy="369332"/>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lang="en-US" sz="2400" dirty="0" smtClean="0">
                <a:solidFill>
                  <a:srgbClr val="FFFFFF"/>
                </a:solidFill>
                <a:uFill>
                  <a:solidFill>
                    <a:srgbClr val="4D4D4D"/>
                  </a:solidFill>
                </a:uFill>
              </a:rPr>
              <a:t>- Adrian Cockcroft</a:t>
            </a:r>
            <a:endParaRPr sz="2400" dirty="0">
              <a:solidFill>
                <a:srgbClr val="FFFFFF"/>
              </a:solidFill>
              <a:uFill>
                <a:solidFill>
                  <a:srgbClr val="4D4D4D"/>
                </a:solidFill>
              </a:uFill>
            </a:endParaRPr>
          </a:p>
        </p:txBody>
      </p:sp>
    </p:spTree>
    <p:extLst>
      <p:ext uri="{BB962C8B-B14F-4D97-AF65-F5344CB8AC3E}">
        <p14:creationId xmlns:p14="http://schemas.microsoft.com/office/powerpoint/2010/main" val="271934862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err="1" smtClean="0">
                <a:solidFill>
                  <a:srgbClr val="2C95DD"/>
                </a:solidFill>
              </a:rPr>
              <a:t>Microservices</a:t>
            </a:r>
            <a:r>
              <a:rPr lang="en-US" sz="3200" dirty="0" smtClean="0">
                <a:solidFill>
                  <a:srgbClr val="2C95DD"/>
                </a:solidFill>
              </a:rPr>
              <a:t> are </a:t>
            </a:r>
            <a:r>
              <a:rPr lang="en-US" sz="3200" u="sng" dirty="0" smtClean="0">
                <a:solidFill>
                  <a:srgbClr val="2C95DD"/>
                </a:solidFill>
              </a:rPr>
              <a:t>NOT</a:t>
            </a:r>
            <a:endParaRPr lang="en" sz="2400" u="sng" dirty="0">
              <a:solidFill>
                <a:schemeClr val="accent1"/>
              </a:solidFill>
            </a:endParaRPr>
          </a:p>
        </p:txBody>
      </p:sp>
      <p:grpSp>
        <p:nvGrpSpPr>
          <p:cNvPr id="10" name="Group 267"/>
          <p:cNvGrpSpPr/>
          <p:nvPr/>
        </p:nvGrpSpPr>
        <p:grpSpPr>
          <a:xfrm>
            <a:off x="807503" y="1056820"/>
            <a:ext cx="2634269" cy="1649677"/>
            <a:chOff x="0" y="-332741"/>
            <a:chExt cx="2634268" cy="1649675"/>
          </a:xfrm>
        </p:grpSpPr>
        <p:grpSp>
          <p:nvGrpSpPr>
            <p:cNvPr id="11" name="Group 265"/>
            <p:cNvGrpSpPr/>
            <p:nvPr/>
          </p:nvGrpSpPr>
          <p:grpSpPr>
            <a:xfrm>
              <a:off x="0" y="0"/>
              <a:ext cx="2634268" cy="1316934"/>
              <a:chOff x="0" y="0"/>
              <a:chExt cx="2634267" cy="1316933"/>
            </a:xfrm>
          </p:grpSpPr>
          <p:sp>
            <p:nvSpPr>
              <p:cNvPr id="13" name="Shape 257"/>
              <p:cNvSpPr/>
              <p:nvPr/>
            </p:nvSpPr>
            <p:spPr>
              <a:xfrm>
                <a:off x="0" y="0"/>
                <a:ext cx="2634268" cy="1316934"/>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14" name="Group 264"/>
              <p:cNvGrpSpPr/>
              <p:nvPr/>
            </p:nvGrpSpPr>
            <p:grpSpPr>
              <a:xfrm>
                <a:off x="53089" y="61726"/>
                <a:ext cx="2528090" cy="1193482"/>
                <a:chOff x="0" y="0"/>
                <a:chExt cx="2528088" cy="1193481"/>
              </a:xfrm>
            </p:grpSpPr>
            <p:sp>
              <p:nvSpPr>
                <p:cNvPr id="15" name="Shape 258"/>
                <p:cNvSpPr/>
                <p:nvPr/>
              </p:nvSpPr>
              <p:spPr>
                <a:xfrm>
                  <a:off x="0" y="825909"/>
                  <a:ext cx="2520491" cy="367573"/>
                </a:xfrm>
                <a:prstGeom prst="roundRect">
                  <a:avLst>
                    <a:gd name="adj" fmla="val 20000"/>
                  </a:avLst>
                </a:prstGeom>
                <a:solidFill>
                  <a:srgbClr val="006D6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Data Access</a:t>
                  </a:r>
                </a:p>
              </p:txBody>
            </p:sp>
            <p:sp>
              <p:nvSpPr>
                <p:cNvPr id="16" name="Shape 259"/>
                <p:cNvSpPr/>
                <p:nvPr/>
              </p:nvSpPr>
              <p:spPr>
                <a:xfrm>
                  <a:off x="3380" y="408483"/>
                  <a:ext cx="1663881"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sp>
              <p:nvSpPr>
                <p:cNvPr id="17" name="Shape 260"/>
                <p:cNvSpPr/>
                <p:nvPr/>
              </p:nvSpPr>
              <p:spPr>
                <a:xfrm>
                  <a:off x="20902"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HTML</a:t>
                  </a:r>
                </a:p>
              </p:txBody>
            </p:sp>
            <p:sp>
              <p:nvSpPr>
                <p:cNvPr id="18" name="Shape 261"/>
                <p:cNvSpPr/>
                <p:nvPr/>
              </p:nvSpPr>
              <p:spPr>
                <a:xfrm>
                  <a:off x="870166"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1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100">
                      <a:solidFill>
                        <a:srgbClr val="FFFFFF"/>
                      </a:solidFill>
                    </a:rPr>
                    <a:t>JavaScript</a:t>
                  </a:r>
                </a:p>
              </p:txBody>
            </p:sp>
            <p:sp>
              <p:nvSpPr>
                <p:cNvPr id="19" name="Shape 262"/>
                <p:cNvSpPr/>
                <p:nvPr/>
              </p:nvSpPr>
              <p:spPr>
                <a:xfrm>
                  <a:off x="1719431" y="5307"/>
                  <a:ext cx="808658" cy="367573"/>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dirty="0">
                      <a:solidFill>
                        <a:srgbClr val="FFFFFF"/>
                      </a:solidFill>
                    </a:rPr>
                    <a:t>MVC</a:t>
                  </a:r>
                </a:p>
              </p:txBody>
            </p:sp>
            <p:sp>
              <p:nvSpPr>
                <p:cNvPr id="20" name="Shape 263"/>
                <p:cNvSpPr/>
                <p:nvPr/>
              </p:nvSpPr>
              <p:spPr>
                <a:xfrm>
                  <a:off x="1719431" y="408483"/>
                  <a:ext cx="808658"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grpSp>
        </p:grpSp>
        <p:sp>
          <p:nvSpPr>
            <p:cNvPr id="12" name="Shape 266"/>
            <p:cNvSpPr/>
            <p:nvPr/>
          </p:nvSpPr>
          <p:spPr>
            <a:xfrm>
              <a:off x="307870" y="-332741"/>
              <a:ext cx="1876835" cy="2154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chemeClr val="bg1"/>
                  </a:solidFill>
                  <a:uFill>
                    <a:solidFill>
                      <a:srgbClr val="4D4D4D"/>
                    </a:solidFill>
                  </a:uFill>
                </a:rPr>
                <a:t>Monolithic Application</a:t>
              </a:r>
            </a:p>
          </p:txBody>
        </p:sp>
      </p:grpSp>
      <p:sp>
        <p:nvSpPr>
          <p:cNvPr id="21" name="Shape 270"/>
          <p:cNvSpPr/>
          <p:nvPr/>
        </p:nvSpPr>
        <p:spPr>
          <a:xfrm>
            <a:off x="2090425" y="2745032"/>
            <a:ext cx="0" cy="29925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22" name="Picture 21"/>
          <p:cNvPicPr>
            <a:picLocks noChangeAspect="1"/>
          </p:cNvPicPr>
          <p:nvPr/>
        </p:nvPicPr>
        <p:blipFill>
          <a:blip r:embed="rId3"/>
          <a:stretch>
            <a:fillRect/>
          </a:stretch>
        </p:blipFill>
        <p:spPr>
          <a:xfrm>
            <a:off x="5793307" y="3451771"/>
            <a:ext cx="474025" cy="448898"/>
          </a:xfrm>
          <a:prstGeom prst="rect">
            <a:avLst/>
          </a:prstGeom>
        </p:spPr>
      </p:pic>
      <p:sp>
        <p:nvSpPr>
          <p:cNvPr id="23" name="Shape 276"/>
          <p:cNvSpPr/>
          <p:nvPr/>
        </p:nvSpPr>
        <p:spPr>
          <a:xfrm>
            <a:off x="5676311" y="1753980"/>
            <a:ext cx="2873680" cy="697822"/>
          </a:xfrm>
          <a:prstGeom prst="roundRect">
            <a:avLst>
              <a:gd name="adj" fmla="val 20000"/>
            </a:avLst>
          </a:prstGeom>
          <a:solidFill>
            <a:srgbClr val="006D6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a:solidFill>
                  <a:srgbClr val="FFFFFF"/>
                </a:solidFill>
                <a:uFillTx/>
                <a:latin typeface="Avenir Next Regular"/>
                <a:ea typeface="Avenir Next Regular"/>
                <a:cs typeface="Avenir Next Regular"/>
                <a:sym typeface="Avenir Next Regular"/>
              </a:defRPr>
            </a:lvl1pPr>
          </a:lstStyle>
          <a:p>
            <a:pPr lvl="0">
              <a:defRPr>
                <a:solidFill>
                  <a:srgbClr val="000000"/>
                </a:solidFill>
              </a:defRPr>
            </a:pPr>
            <a:r>
              <a:rPr>
                <a:solidFill>
                  <a:srgbClr val="FFFFFF"/>
                </a:solidFill>
              </a:rPr>
              <a:t>Enterprise Service Bus</a:t>
            </a:r>
          </a:p>
        </p:txBody>
      </p:sp>
      <p:sp>
        <p:nvSpPr>
          <p:cNvPr id="24" name="Shape 281"/>
          <p:cNvSpPr/>
          <p:nvPr/>
        </p:nvSpPr>
        <p:spPr>
          <a:xfrm>
            <a:off x="625472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5" name="Shape 285"/>
          <p:cNvSpPr/>
          <p:nvPr/>
        </p:nvSpPr>
        <p:spPr>
          <a:xfrm>
            <a:off x="5758860"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6" name="Shape 289"/>
          <p:cNvSpPr/>
          <p:nvPr/>
        </p:nvSpPr>
        <p:spPr>
          <a:xfrm>
            <a:off x="6254724" y="241498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7" name="Shape 281"/>
          <p:cNvSpPr/>
          <p:nvPr/>
        </p:nvSpPr>
        <p:spPr>
          <a:xfrm>
            <a:off x="6030319" y="3145078"/>
            <a:ext cx="1" cy="291247"/>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8" name="Shape 285"/>
          <p:cNvSpPr/>
          <p:nvPr/>
        </p:nvSpPr>
        <p:spPr>
          <a:xfrm>
            <a:off x="5758860" y="285222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9" name="Shape 281"/>
          <p:cNvSpPr/>
          <p:nvPr/>
        </p:nvSpPr>
        <p:spPr>
          <a:xfrm>
            <a:off x="750333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 name="Shape 285"/>
          <p:cNvSpPr/>
          <p:nvPr/>
        </p:nvSpPr>
        <p:spPr>
          <a:xfrm>
            <a:off x="7007469"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31" name="Shape 289"/>
          <p:cNvSpPr/>
          <p:nvPr/>
        </p:nvSpPr>
        <p:spPr>
          <a:xfrm>
            <a:off x="7540858" y="244353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 name="Shape 285"/>
          <p:cNvSpPr/>
          <p:nvPr/>
        </p:nvSpPr>
        <p:spPr>
          <a:xfrm>
            <a:off x="7044994" y="288077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pic>
        <p:nvPicPr>
          <p:cNvPr id="33" name="Picture 32"/>
          <p:cNvPicPr>
            <a:picLocks noChangeAspect="1"/>
          </p:cNvPicPr>
          <p:nvPr/>
        </p:nvPicPr>
        <p:blipFill>
          <a:blip r:embed="rId3"/>
          <a:stretch>
            <a:fillRect/>
          </a:stretch>
        </p:blipFill>
        <p:spPr>
          <a:xfrm>
            <a:off x="1857256" y="3044285"/>
            <a:ext cx="474025" cy="448898"/>
          </a:xfrm>
          <a:prstGeom prst="rect">
            <a:avLst/>
          </a:prstGeom>
        </p:spPr>
      </p:pic>
      <p:sp>
        <p:nvSpPr>
          <p:cNvPr id="34" name="Rectangle 33"/>
          <p:cNvSpPr/>
          <p:nvPr/>
        </p:nvSpPr>
        <p:spPr>
          <a:xfrm>
            <a:off x="6267332" y="4171197"/>
            <a:ext cx="1481971" cy="400110"/>
          </a:xfrm>
          <a:prstGeom prst="rect">
            <a:avLst/>
          </a:prstGeom>
        </p:spPr>
        <p:txBody>
          <a:bodyPr wrap="none">
            <a:spAutoFit/>
          </a:bodyPr>
          <a:lstStyle/>
          <a:p>
            <a:r>
              <a:rPr lang="en-US" sz="2000" dirty="0" smtClean="0">
                <a:solidFill>
                  <a:schemeClr val="bg1"/>
                </a:solidFill>
              </a:rPr>
              <a:t>Centralized</a:t>
            </a:r>
            <a:endParaRPr lang="en-US" sz="2000" dirty="0">
              <a:solidFill>
                <a:schemeClr val="bg1"/>
              </a:solidFill>
            </a:endParaRPr>
          </a:p>
        </p:txBody>
      </p:sp>
      <p:sp>
        <p:nvSpPr>
          <p:cNvPr id="35" name="Rectangle 34"/>
          <p:cNvSpPr/>
          <p:nvPr/>
        </p:nvSpPr>
        <p:spPr>
          <a:xfrm>
            <a:off x="1285859" y="4171197"/>
            <a:ext cx="1966754" cy="400110"/>
          </a:xfrm>
          <a:prstGeom prst="rect">
            <a:avLst/>
          </a:prstGeom>
        </p:spPr>
        <p:txBody>
          <a:bodyPr wrap="none">
            <a:spAutoFit/>
          </a:bodyPr>
          <a:lstStyle/>
          <a:p>
            <a:r>
              <a:rPr lang="en-US" sz="2000" dirty="0" smtClean="0">
                <a:solidFill>
                  <a:schemeClr val="bg1"/>
                </a:solidFill>
              </a:rPr>
              <a:t>Tightly Coupled</a:t>
            </a:r>
            <a:endParaRPr lang="en-US" sz="2000" dirty="0">
              <a:solidFill>
                <a:schemeClr val="bg1"/>
              </a:solidFill>
            </a:endParaRPr>
          </a:p>
        </p:txBody>
      </p:sp>
      <p:sp>
        <p:nvSpPr>
          <p:cNvPr id="36" name="Rectangle 35"/>
          <p:cNvSpPr/>
          <p:nvPr/>
        </p:nvSpPr>
        <p:spPr>
          <a:xfrm>
            <a:off x="4254042" y="1982348"/>
            <a:ext cx="453970" cy="307777"/>
          </a:xfrm>
          <a:prstGeom prst="rect">
            <a:avLst/>
          </a:prstGeom>
        </p:spPr>
        <p:txBody>
          <a:bodyPr wrap="none">
            <a:spAutoFit/>
          </a:bodyPr>
          <a:lstStyle/>
          <a:p>
            <a:r>
              <a:rPr lang="en-US" dirty="0" smtClean="0">
                <a:solidFill>
                  <a:schemeClr val="bg1"/>
                </a:solidFill>
              </a:rPr>
              <a:t>OR</a:t>
            </a:r>
            <a:endParaRPr lang="en-US" dirty="0">
              <a:solidFill>
                <a:schemeClr val="bg1"/>
              </a:solidFill>
            </a:endParaRPr>
          </a:p>
        </p:txBody>
      </p:sp>
      <p:sp>
        <p:nvSpPr>
          <p:cNvPr id="37" name="Shape 281"/>
          <p:cNvSpPr/>
          <p:nvPr/>
        </p:nvSpPr>
        <p:spPr>
          <a:xfrm flipH="1">
            <a:off x="6225889" y="3173628"/>
            <a:ext cx="1079778" cy="2781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Tree>
    <p:extLst>
      <p:ext uri="{BB962C8B-B14F-4D97-AF65-F5344CB8AC3E}">
        <p14:creationId xmlns:p14="http://schemas.microsoft.com/office/powerpoint/2010/main" val="410729779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 name="pasted-image.pdf"/>
          <p:cNvPicPr/>
          <p:nvPr/>
        </p:nvPicPr>
        <p:blipFill>
          <a:blip r:embed="rId3">
            <a:extLst/>
          </a:blip>
          <a:stretch>
            <a:fillRect/>
          </a:stretch>
        </p:blipFill>
        <p:spPr>
          <a:xfrm rot="10800000" flipH="1">
            <a:off x="6230711" y="4111616"/>
            <a:ext cx="489084" cy="412665"/>
          </a:xfrm>
          <a:prstGeom prst="rect">
            <a:avLst/>
          </a:prstGeom>
          <a:ln w="12700">
            <a:miter lim="400000"/>
          </a:ln>
        </p:spPr>
      </p:pic>
      <p:pic>
        <p:nvPicPr>
          <p:cNvPr id="285" name="pasted-image.pdf"/>
          <p:cNvPicPr/>
          <p:nvPr/>
        </p:nvPicPr>
        <p:blipFill>
          <a:blip r:embed="rId3">
            <a:extLst/>
          </a:blip>
          <a:stretch>
            <a:fillRect/>
          </a:stretch>
        </p:blipFill>
        <p:spPr>
          <a:xfrm rot="10800000" flipH="1">
            <a:off x="6615149" y="3893586"/>
            <a:ext cx="489085" cy="412665"/>
          </a:xfrm>
          <a:prstGeom prst="rect">
            <a:avLst/>
          </a:prstGeom>
          <a:ln w="12700">
            <a:miter lim="400000"/>
          </a:ln>
        </p:spPr>
      </p:pic>
      <p:pic>
        <p:nvPicPr>
          <p:cNvPr id="286" name="pasted-image.pdf"/>
          <p:cNvPicPr/>
          <p:nvPr/>
        </p:nvPicPr>
        <p:blipFill>
          <a:blip r:embed="rId3">
            <a:extLst/>
          </a:blip>
          <a:stretch>
            <a:fillRect/>
          </a:stretch>
        </p:blipFill>
        <p:spPr>
          <a:xfrm rot="10800000" flipH="1">
            <a:off x="6989741" y="4110368"/>
            <a:ext cx="489084" cy="412665"/>
          </a:xfrm>
          <a:prstGeom prst="rect">
            <a:avLst/>
          </a:prstGeom>
          <a:ln w="12700">
            <a:miter lim="400000"/>
          </a:ln>
        </p:spPr>
      </p:pic>
      <p:pic>
        <p:nvPicPr>
          <p:cNvPr id="287" name="pasted-image.pdf"/>
          <p:cNvPicPr/>
          <p:nvPr/>
        </p:nvPicPr>
        <p:blipFill>
          <a:blip r:embed="rId4">
            <a:extLst/>
          </a:blip>
          <a:stretch>
            <a:fillRect/>
          </a:stretch>
        </p:blipFill>
        <p:spPr>
          <a:xfrm>
            <a:off x="5778449" y="1948827"/>
            <a:ext cx="407887" cy="509858"/>
          </a:xfrm>
          <a:prstGeom prst="rect">
            <a:avLst/>
          </a:prstGeom>
          <a:ln w="12700">
            <a:miter lim="400000"/>
          </a:ln>
        </p:spPr>
      </p:pic>
      <p:pic>
        <p:nvPicPr>
          <p:cNvPr id="288" name="pasted-image.pdf"/>
          <p:cNvPicPr/>
          <p:nvPr/>
        </p:nvPicPr>
        <p:blipFill>
          <a:blip r:embed="rId5">
            <a:extLst/>
          </a:blip>
          <a:stretch>
            <a:fillRect/>
          </a:stretch>
        </p:blipFill>
        <p:spPr>
          <a:xfrm>
            <a:off x="4060028" y="739748"/>
            <a:ext cx="488752" cy="412385"/>
          </a:xfrm>
          <a:prstGeom prst="rect">
            <a:avLst/>
          </a:prstGeom>
          <a:ln w="12700">
            <a:miter lim="400000"/>
          </a:ln>
        </p:spPr>
      </p:pic>
      <p:pic>
        <p:nvPicPr>
          <p:cNvPr id="289" name="pasted-image.pdf"/>
          <p:cNvPicPr/>
          <p:nvPr/>
        </p:nvPicPr>
        <p:blipFill>
          <a:blip r:embed="rId6">
            <a:extLst/>
          </a:blip>
          <a:stretch>
            <a:fillRect/>
          </a:stretch>
        </p:blipFill>
        <p:spPr>
          <a:xfrm>
            <a:off x="4100700" y="1888195"/>
            <a:ext cx="485615" cy="409738"/>
          </a:xfrm>
          <a:prstGeom prst="rect">
            <a:avLst/>
          </a:prstGeom>
          <a:ln w="12700">
            <a:miter lim="400000"/>
          </a:ln>
        </p:spPr>
      </p:pic>
      <p:pic>
        <p:nvPicPr>
          <p:cNvPr id="290" name="pasted-image.pdf"/>
          <p:cNvPicPr/>
          <p:nvPr/>
        </p:nvPicPr>
        <p:blipFill>
          <a:blip r:embed="rId7">
            <a:lum bright="70000" contrast="-70000"/>
            <a:extLst/>
          </a:blip>
          <a:stretch>
            <a:fillRect/>
          </a:stretch>
        </p:blipFill>
        <p:spPr>
          <a:xfrm>
            <a:off x="936786" y="2982864"/>
            <a:ext cx="261272" cy="437478"/>
          </a:xfrm>
          <a:prstGeom prst="rect">
            <a:avLst/>
          </a:prstGeom>
          <a:ln w="12700">
            <a:miter lim="400000"/>
          </a:ln>
        </p:spPr>
      </p:pic>
      <p:pic>
        <p:nvPicPr>
          <p:cNvPr id="291" name="pasted-image.pdf"/>
          <p:cNvPicPr/>
          <p:nvPr/>
        </p:nvPicPr>
        <p:blipFill>
          <a:blip r:embed="rId8">
            <a:lum bright="70000" contrast="-70000"/>
            <a:extLst/>
          </a:blip>
          <a:stretch>
            <a:fillRect/>
          </a:stretch>
        </p:blipFill>
        <p:spPr>
          <a:xfrm>
            <a:off x="759880" y="2067468"/>
            <a:ext cx="589683" cy="446556"/>
          </a:xfrm>
          <a:prstGeom prst="rect">
            <a:avLst/>
          </a:prstGeom>
          <a:ln w="12700">
            <a:miter lim="400000"/>
          </a:ln>
        </p:spPr>
      </p:pic>
      <p:pic>
        <p:nvPicPr>
          <p:cNvPr id="292" name="pasted-image.pdf"/>
          <p:cNvPicPr/>
          <p:nvPr/>
        </p:nvPicPr>
        <p:blipFill>
          <a:blip r:embed="rId9">
            <a:lum bright="70000" contrast="-70000"/>
            <a:extLst/>
          </a:blip>
          <a:stretch>
            <a:fillRect/>
          </a:stretch>
        </p:blipFill>
        <p:spPr>
          <a:xfrm>
            <a:off x="867039" y="1141109"/>
            <a:ext cx="400766" cy="487085"/>
          </a:xfrm>
          <a:prstGeom prst="rect">
            <a:avLst/>
          </a:prstGeom>
          <a:ln w="12700">
            <a:miter lim="400000"/>
          </a:ln>
        </p:spPr>
      </p:pic>
      <p:sp>
        <p:nvSpPr>
          <p:cNvPr id="293"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lang="en-US" sz="3200" dirty="0" err="1" smtClean="0">
                <a:solidFill>
                  <a:srgbClr val="2C95DD"/>
                </a:solidFill>
              </a:rPr>
              <a:t>Microservice</a:t>
            </a:r>
            <a:r>
              <a:rPr lang="en-US" sz="3200" dirty="0" smtClean="0">
                <a:solidFill>
                  <a:srgbClr val="2C95DD"/>
                </a:solidFill>
              </a:rPr>
              <a:t> Architecture</a:t>
            </a:r>
            <a:endParaRPr sz="3200" dirty="0">
              <a:solidFill>
                <a:srgbClr val="008881"/>
              </a:solidFill>
              <a:uFill>
                <a:solidFill>
                  <a:srgbClr val="008881"/>
                </a:solidFill>
              </a:uFill>
            </a:endParaRPr>
          </a:p>
        </p:txBody>
      </p:sp>
      <p:sp>
        <p:nvSpPr>
          <p:cNvPr id="294" name="Shape 29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18</a:t>
            </a:fld>
            <a:endParaRPr sz="800">
              <a:solidFill>
                <a:srgbClr val="808080"/>
              </a:solidFill>
              <a:uFill>
                <a:solidFill>
                  <a:srgbClr val="808080"/>
                </a:solidFill>
              </a:uFill>
            </a:endParaRPr>
          </a:p>
        </p:txBody>
      </p:sp>
      <p:sp>
        <p:nvSpPr>
          <p:cNvPr id="295" name="Shape 295"/>
          <p:cNvSpPr/>
          <p:nvPr/>
        </p:nvSpPr>
        <p:spPr>
          <a:xfrm>
            <a:off x="4024500" y="3383278"/>
            <a:ext cx="965201" cy="824854"/>
          </a:xfrm>
          <a:prstGeom prst="roundRect">
            <a:avLst>
              <a:gd name="adj" fmla="val 7731"/>
            </a:avLst>
          </a:prstGeom>
          <a:solidFill>
            <a:srgbClr val="E59A2D"/>
          </a:solidFill>
          <a:ln w="12700">
            <a:miter lim="400000"/>
          </a:ln>
        </p:spPr>
        <p:txBody>
          <a:bodyPr lIns="0" tIns="0" rIns="0" bIns="0" anchor="ctr"/>
          <a:lstStyle/>
          <a:p>
            <a:pPr lvl="0"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FFFFFF"/>
                </a:solidFill>
                <a:uFillTx/>
                <a:latin typeface="FontAwesome"/>
                <a:ea typeface="FontAwesome"/>
                <a:cs typeface="FontAwesome"/>
                <a:sym typeface="FontAwesome"/>
              </a:defRPr>
            </a:pPr>
            <a:endParaRPr/>
          </a:p>
        </p:txBody>
      </p:sp>
      <p:sp>
        <p:nvSpPr>
          <p:cNvPr id="296" name="Shape 296"/>
          <p:cNvSpPr/>
          <p:nvPr/>
        </p:nvSpPr>
        <p:spPr>
          <a:xfrm rot="16200000" flipH="1">
            <a:off x="910538" y="2387753"/>
            <a:ext cx="3795154" cy="388405"/>
          </a:xfrm>
          <a:prstGeom prst="roundRect">
            <a:avLst>
              <a:gd name="adj" fmla="val 13079"/>
            </a:avLst>
          </a:prstGeom>
          <a:solidFill>
            <a:srgbClr val="E59A2D"/>
          </a:solidFill>
          <a:ln w="12700">
            <a:miter lim="400000"/>
          </a:ln>
        </p:spPr>
        <p:txBody>
          <a:bodyPr lIns="0" tIns="0" rIns="0" bIns="0" anchor="ctr"/>
          <a:lstStyle/>
          <a:p>
            <a:pPr lvl="0" algn="ctr">
              <a:defRPr>
                <a:solidFill>
                  <a:srgbClr val="FFFFFF"/>
                </a:solidFill>
                <a:latin typeface="Avenir Next Regular"/>
                <a:ea typeface="Avenir Next Regular"/>
                <a:cs typeface="Avenir Next Regular"/>
                <a:sym typeface="Avenir Next Regular"/>
              </a:defRPr>
            </a:pPr>
            <a:endParaRPr/>
          </a:p>
        </p:txBody>
      </p:sp>
      <p:sp>
        <p:nvSpPr>
          <p:cNvPr id="297" name="Shape 297"/>
          <p:cNvSpPr/>
          <p:nvPr/>
        </p:nvSpPr>
        <p:spPr>
          <a:xfrm>
            <a:off x="3070115" y="2298595"/>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8" name="Shape 298"/>
          <p:cNvSpPr/>
          <p:nvPr/>
        </p:nvSpPr>
        <p:spPr>
          <a:xfrm>
            <a:off x="3070115" y="3799427"/>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9" name="Shape 299"/>
          <p:cNvSpPr/>
          <p:nvPr/>
        </p:nvSpPr>
        <p:spPr>
          <a:xfrm flipV="1">
            <a:off x="5040626" y="2986603"/>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0" name="Shape 300"/>
          <p:cNvSpPr/>
          <p:nvPr/>
        </p:nvSpPr>
        <p:spPr>
          <a:xfrm>
            <a:off x="1362262" y="139727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1" name="Shape 301"/>
          <p:cNvSpPr/>
          <p:nvPr/>
        </p:nvSpPr>
        <p:spPr>
          <a:xfrm>
            <a:off x="1362262" y="229793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2" name="Shape 302"/>
          <p:cNvSpPr/>
          <p:nvPr/>
        </p:nvSpPr>
        <p:spPr>
          <a:xfrm>
            <a:off x="1362262" y="3221010"/>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3" name="Shape 303"/>
          <p:cNvSpPr/>
          <p:nvPr/>
        </p:nvSpPr>
        <p:spPr>
          <a:xfrm>
            <a:off x="1360275" y="4063979"/>
            <a:ext cx="1214705"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4" name="Shape 304"/>
          <p:cNvSpPr/>
          <p:nvPr/>
        </p:nvSpPr>
        <p:spPr>
          <a:xfrm>
            <a:off x="3070115" y="995922"/>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5" name="Shape 305"/>
          <p:cNvSpPr/>
          <p:nvPr/>
        </p:nvSpPr>
        <p:spPr>
          <a:xfrm>
            <a:off x="5040626" y="3741520"/>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6" name="Shape 306"/>
          <p:cNvSpPr/>
          <p:nvPr/>
        </p:nvSpPr>
        <p:spPr>
          <a:xfrm rot="5400000">
            <a:off x="6761354" y="3455091"/>
            <a:ext cx="383541" cy="4125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a:solidFill>
                  <a:srgbClr val="0A6258"/>
                </a:solidFill>
                <a:latin typeface="Arial Bold"/>
                <a:ea typeface="Arial Bold"/>
                <a:cs typeface="Arial Bold"/>
                <a:sym typeface="Arial Bold"/>
              </a:defRPr>
            </a:lvl1pPr>
          </a:lstStyle>
          <a:p>
            <a:pPr lvl="0">
              <a:defRPr sz="1800">
                <a:solidFill>
                  <a:srgbClr val="000000"/>
                </a:solidFill>
                <a:uFillTx/>
              </a:defRPr>
            </a:pPr>
            <a:r>
              <a:rPr sz="2200">
                <a:solidFill>
                  <a:srgbClr val="0A6258"/>
                </a:solidFill>
                <a:uFill>
                  <a:solidFill>
                    <a:srgbClr val="4D4D4D"/>
                  </a:solidFill>
                </a:uFill>
              </a:rPr>
              <a:t>…</a:t>
            </a:r>
          </a:p>
        </p:txBody>
      </p:sp>
      <p:grpSp>
        <p:nvGrpSpPr>
          <p:cNvPr id="315" name="Group 315"/>
          <p:cNvGrpSpPr/>
          <p:nvPr/>
        </p:nvGrpSpPr>
        <p:grpSpPr>
          <a:xfrm>
            <a:off x="576553" y="3879201"/>
            <a:ext cx="710665" cy="355279"/>
            <a:chOff x="0" y="0"/>
            <a:chExt cx="710663" cy="355277"/>
          </a:xfrm>
        </p:grpSpPr>
        <p:sp>
          <p:nvSpPr>
            <p:cNvPr id="307" name="Shape 307"/>
            <p:cNvSpPr/>
            <p:nvPr/>
          </p:nvSpPr>
          <p:spPr>
            <a:xfrm>
              <a:off x="0" y="0"/>
              <a:ext cx="710664" cy="355278"/>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314" name="Group 314"/>
            <p:cNvGrpSpPr/>
            <p:nvPr/>
          </p:nvGrpSpPr>
          <p:grpSpPr>
            <a:xfrm>
              <a:off x="14322" y="16652"/>
              <a:ext cx="682020" cy="321974"/>
              <a:chOff x="0" y="0"/>
              <a:chExt cx="682019" cy="321973"/>
            </a:xfrm>
          </p:grpSpPr>
          <p:sp>
            <p:nvSpPr>
              <p:cNvPr id="308" name="Shape 308"/>
              <p:cNvSpPr/>
              <p:nvPr/>
            </p:nvSpPr>
            <p:spPr>
              <a:xfrm>
                <a:off x="0" y="222811"/>
                <a:ext cx="679970" cy="99163"/>
              </a:xfrm>
              <a:prstGeom prst="roundRect">
                <a:avLst>
                  <a:gd name="adj" fmla="val 20000"/>
                </a:avLst>
              </a:prstGeom>
              <a:solidFill>
                <a:srgbClr val="006D6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09" name="Shape 309"/>
              <p:cNvSpPr/>
              <p:nvPr/>
            </p:nvSpPr>
            <p:spPr>
              <a:xfrm>
                <a:off x="911" y="110199"/>
                <a:ext cx="448877"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0" name="Shape 310"/>
              <p:cNvSpPr/>
              <p:nvPr/>
            </p:nvSpPr>
            <p:spPr>
              <a:xfrm>
                <a:off x="5639" y="0"/>
                <a:ext cx="218157"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1" name="Shape 311"/>
              <p:cNvSpPr/>
              <p:nvPr/>
            </p:nvSpPr>
            <p:spPr>
              <a:xfrm>
                <a:off x="234750" y="0"/>
                <a:ext cx="218158"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2" name="Shape 312"/>
              <p:cNvSpPr/>
              <p:nvPr/>
            </p:nvSpPr>
            <p:spPr>
              <a:xfrm>
                <a:off x="463862" y="1431"/>
                <a:ext cx="218158" cy="99164"/>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3" name="Shape 313"/>
              <p:cNvSpPr/>
              <p:nvPr/>
            </p:nvSpPr>
            <p:spPr>
              <a:xfrm>
                <a:off x="463862" y="110199"/>
                <a:ext cx="218158"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grpSp>
      </p:grpSp>
      <p:sp>
        <p:nvSpPr>
          <p:cNvPr id="316" name="Shape 316"/>
          <p:cNvSpPr/>
          <p:nvPr/>
        </p:nvSpPr>
        <p:spPr>
          <a:xfrm>
            <a:off x="4963722" y="995922"/>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7" name="Shape 317"/>
          <p:cNvSpPr/>
          <p:nvPr/>
        </p:nvSpPr>
        <p:spPr>
          <a:xfrm>
            <a:off x="5008582" y="2264131"/>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8" name="Shape 318"/>
          <p:cNvSpPr/>
          <p:nvPr/>
        </p:nvSpPr>
        <p:spPr>
          <a:xfrm>
            <a:off x="7523483" y="3127960"/>
            <a:ext cx="365398" cy="36539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9" name="Shape 319"/>
          <p:cNvSpPr/>
          <p:nvPr/>
        </p:nvSpPr>
        <p:spPr>
          <a:xfrm flipV="1">
            <a:off x="7523483" y="3905674"/>
            <a:ext cx="365398" cy="365398"/>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0" name="Shape 320"/>
          <p:cNvSpPr/>
          <p:nvPr/>
        </p:nvSpPr>
        <p:spPr>
          <a:xfrm>
            <a:off x="1698673" y="1424579"/>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1" name="Shape 321"/>
          <p:cNvSpPr/>
          <p:nvPr/>
        </p:nvSpPr>
        <p:spPr>
          <a:xfrm>
            <a:off x="1701369" y="229793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2" name="Shape 322"/>
          <p:cNvSpPr/>
          <p:nvPr/>
        </p:nvSpPr>
        <p:spPr>
          <a:xfrm>
            <a:off x="1678716" y="3212448"/>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3" name="Shape 323"/>
          <p:cNvSpPr/>
          <p:nvPr/>
        </p:nvSpPr>
        <p:spPr>
          <a:xfrm>
            <a:off x="1678716" y="4055069"/>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4" name="Shape 324"/>
          <p:cNvSpPr/>
          <p:nvPr/>
        </p:nvSpPr>
        <p:spPr>
          <a:xfrm>
            <a:off x="3215906" y="105688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HTTP</a:t>
            </a:r>
          </a:p>
        </p:txBody>
      </p:sp>
      <p:sp>
        <p:nvSpPr>
          <p:cNvPr id="325" name="Shape 325"/>
          <p:cNvSpPr/>
          <p:nvPr/>
        </p:nvSpPr>
        <p:spPr>
          <a:xfrm>
            <a:off x="3223980" y="235889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HTTP</a:t>
            </a:r>
          </a:p>
        </p:txBody>
      </p:sp>
      <p:sp>
        <p:nvSpPr>
          <p:cNvPr id="326" name="Shape 326"/>
          <p:cNvSpPr/>
          <p:nvPr/>
        </p:nvSpPr>
        <p:spPr>
          <a:xfrm>
            <a:off x="3189749" y="3836649"/>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AMQP</a:t>
            </a:r>
          </a:p>
        </p:txBody>
      </p:sp>
      <p:sp>
        <p:nvSpPr>
          <p:cNvPr id="327" name="Shape 327"/>
          <p:cNvSpPr/>
          <p:nvPr/>
        </p:nvSpPr>
        <p:spPr>
          <a:xfrm>
            <a:off x="5336867" y="3573528"/>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rgbClr val="FFFFFF"/>
                </a:solidFill>
                <a:uFill>
                  <a:solidFill>
                    <a:srgbClr val="4D4D4D"/>
                  </a:solidFill>
                </a:uFill>
              </a:rPr>
              <a:t>AMQP</a:t>
            </a:r>
          </a:p>
        </p:txBody>
      </p:sp>
      <p:sp>
        <p:nvSpPr>
          <p:cNvPr id="328" name="Shape 328"/>
          <p:cNvSpPr/>
          <p:nvPr/>
        </p:nvSpPr>
        <p:spPr>
          <a:xfrm>
            <a:off x="6305806" y="814312"/>
            <a:ext cx="820647"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Relational</a:t>
            </a:r>
          </a:p>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DB</a:t>
            </a:r>
          </a:p>
        </p:txBody>
      </p:sp>
      <p:sp>
        <p:nvSpPr>
          <p:cNvPr id="329" name="Shape 329"/>
          <p:cNvSpPr/>
          <p:nvPr/>
        </p:nvSpPr>
        <p:spPr>
          <a:xfrm>
            <a:off x="6314900" y="1914045"/>
            <a:ext cx="846505"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Key/Value</a:t>
            </a:r>
          </a:p>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Store</a:t>
            </a:r>
          </a:p>
        </p:txBody>
      </p:sp>
      <p:sp>
        <p:nvSpPr>
          <p:cNvPr id="330" name="Shape 330"/>
          <p:cNvSpPr/>
          <p:nvPr/>
        </p:nvSpPr>
        <p:spPr>
          <a:xfrm>
            <a:off x="7891551" y="4001934"/>
            <a:ext cx="520652"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Graph</a:t>
            </a:r>
          </a:p>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DB</a:t>
            </a:r>
          </a:p>
        </p:txBody>
      </p:sp>
      <p:pic>
        <p:nvPicPr>
          <p:cNvPr id="331" name="pasted-image.pdf"/>
          <p:cNvPicPr/>
          <p:nvPr/>
        </p:nvPicPr>
        <p:blipFill>
          <a:blip r:embed="rId10">
            <a:extLst/>
          </a:blip>
          <a:stretch>
            <a:fillRect/>
          </a:stretch>
        </p:blipFill>
        <p:spPr>
          <a:xfrm>
            <a:off x="8191499" y="104381"/>
            <a:ext cx="723901" cy="952501"/>
          </a:xfrm>
          <a:prstGeom prst="rect">
            <a:avLst/>
          </a:prstGeom>
          <a:ln w="12700">
            <a:miter lim="400000"/>
          </a:ln>
        </p:spPr>
      </p:pic>
      <p:pic>
        <p:nvPicPr>
          <p:cNvPr id="332" name="pasted-image.pdf"/>
          <p:cNvPicPr/>
          <p:nvPr/>
        </p:nvPicPr>
        <p:blipFill>
          <a:blip r:embed="rId6">
            <a:extLst/>
          </a:blip>
          <a:stretch>
            <a:fillRect/>
          </a:stretch>
        </p:blipFill>
        <p:spPr>
          <a:xfrm>
            <a:off x="4472104" y="2104287"/>
            <a:ext cx="485614" cy="409737"/>
          </a:xfrm>
          <a:prstGeom prst="rect">
            <a:avLst/>
          </a:prstGeom>
          <a:ln w="12700">
            <a:miter lim="400000"/>
          </a:ln>
        </p:spPr>
      </p:pic>
      <p:pic>
        <p:nvPicPr>
          <p:cNvPr id="333" name="pasted-image.pdf"/>
          <p:cNvPicPr/>
          <p:nvPr/>
        </p:nvPicPr>
        <p:blipFill>
          <a:blip r:embed="rId6">
            <a:extLst/>
          </a:blip>
          <a:stretch>
            <a:fillRect/>
          </a:stretch>
        </p:blipFill>
        <p:spPr>
          <a:xfrm>
            <a:off x="4481554" y="2535804"/>
            <a:ext cx="485614" cy="409737"/>
          </a:xfrm>
          <a:prstGeom prst="rect">
            <a:avLst/>
          </a:prstGeom>
          <a:ln w="12700">
            <a:miter lim="400000"/>
          </a:ln>
        </p:spPr>
      </p:pic>
      <p:pic>
        <p:nvPicPr>
          <p:cNvPr id="334" name="pasted-image.pdf"/>
          <p:cNvPicPr/>
          <p:nvPr/>
        </p:nvPicPr>
        <p:blipFill>
          <a:blip r:embed="rId5">
            <a:extLst/>
          </a:blip>
          <a:stretch>
            <a:fillRect/>
          </a:stretch>
        </p:blipFill>
        <p:spPr>
          <a:xfrm>
            <a:off x="4430805" y="964538"/>
            <a:ext cx="488752" cy="412385"/>
          </a:xfrm>
          <a:prstGeom prst="rect">
            <a:avLst/>
          </a:prstGeom>
          <a:ln w="12700">
            <a:miter lim="400000"/>
          </a:ln>
        </p:spPr>
      </p:pic>
      <p:pic>
        <p:nvPicPr>
          <p:cNvPr id="335" name="pasted-image.pdf"/>
          <p:cNvPicPr/>
          <p:nvPr/>
        </p:nvPicPr>
        <p:blipFill>
          <a:blip r:embed="rId11">
            <a:extLst/>
          </a:blip>
          <a:stretch>
            <a:fillRect/>
          </a:stretch>
        </p:blipFill>
        <p:spPr>
          <a:xfrm>
            <a:off x="5778449" y="806895"/>
            <a:ext cx="415646" cy="519558"/>
          </a:xfrm>
          <a:prstGeom prst="rect">
            <a:avLst/>
          </a:prstGeom>
          <a:ln w="12700">
            <a:miter lim="400000"/>
          </a:ln>
        </p:spPr>
      </p:pic>
      <p:pic>
        <p:nvPicPr>
          <p:cNvPr id="336" name="pasted-image.pdf"/>
          <p:cNvPicPr/>
          <p:nvPr/>
        </p:nvPicPr>
        <p:blipFill>
          <a:blip r:embed="rId3">
            <a:extLst/>
          </a:blip>
          <a:stretch>
            <a:fillRect/>
          </a:stretch>
        </p:blipFill>
        <p:spPr>
          <a:xfrm>
            <a:off x="6206794" y="2783948"/>
            <a:ext cx="489085" cy="412665"/>
          </a:xfrm>
          <a:prstGeom prst="rect">
            <a:avLst/>
          </a:prstGeom>
          <a:ln w="12700">
            <a:miter lim="400000"/>
          </a:ln>
        </p:spPr>
      </p:pic>
      <p:pic>
        <p:nvPicPr>
          <p:cNvPr id="337" name="pasted-image.pdf"/>
          <p:cNvPicPr/>
          <p:nvPr/>
        </p:nvPicPr>
        <p:blipFill>
          <a:blip r:embed="rId3">
            <a:extLst/>
          </a:blip>
          <a:stretch>
            <a:fillRect/>
          </a:stretch>
        </p:blipFill>
        <p:spPr>
          <a:xfrm>
            <a:off x="6591233" y="3001978"/>
            <a:ext cx="489084" cy="412665"/>
          </a:xfrm>
          <a:prstGeom prst="rect">
            <a:avLst/>
          </a:prstGeom>
          <a:ln w="12700">
            <a:miter lim="400000"/>
          </a:ln>
        </p:spPr>
      </p:pic>
      <p:pic>
        <p:nvPicPr>
          <p:cNvPr id="338" name="pasted-image.pdf"/>
          <p:cNvPicPr/>
          <p:nvPr/>
        </p:nvPicPr>
        <p:blipFill>
          <a:blip r:embed="rId3">
            <a:extLst/>
          </a:blip>
          <a:stretch>
            <a:fillRect/>
          </a:stretch>
        </p:blipFill>
        <p:spPr>
          <a:xfrm>
            <a:off x="6965824" y="2785196"/>
            <a:ext cx="489084" cy="412665"/>
          </a:xfrm>
          <a:prstGeom prst="rect">
            <a:avLst/>
          </a:prstGeom>
          <a:ln w="12700">
            <a:miter lim="400000"/>
          </a:ln>
        </p:spPr>
      </p:pic>
      <p:pic>
        <p:nvPicPr>
          <p:cNvPr id="339" name="pasted-image.pdf"/>
          <p:cNvPicPr/>
          <p:nvPr/>
        </p:nvPicPr>
        <p:blipFill>
          <a:blip r:embed="rId12">
            <a:extLst/>
          </a:blip>
          <a:stretch>
            <a:fillRect/>
          </a:stretch>
        </p:blipFill>
        <p:spPr>
          <a:xfrm>
            <a:off x="4316600" y="3636955"/>
            <a:ext cx="381001" cy="317501"/>
          </a:xfrm>
          <a:prstGeom prst="rect">
            <a:avLst/>
          </a:prstGeom>
          <a:ln w="12700">
            <a:miter lim="400000"/>
          </a:ln>
        </p:spPr>
      </p:pic>
      <p:pic>
        <p:nvPicPr>
          <p:cNvPr id="340" name="pasted-image.pdf"/>
          <p:cNvPicPr/>
          <p:nvPr/>
        </p:nvPicPr>
        <p:blipFill>
          <a:blip r:embed="rId13">
            <a:extLst/>
          </a:blip>
          <a:stretch>
            <a:fillRect/>
          </a:stretch>
        </p:blipFill>
        <p:spPr>
          <a:xfrm rot="16200000">
            <a:off x="2687609" y="2510283"/>
            <a:ext cx="228601" cy="203201"/>
          </a:xfrm>
          <a:prstGeom prst="rect">
            <a:avLst/>
          </a:prstGeom>
          <a:ln w="12700">
            <a:miter lim="400000"/>
          </a:ln>
        </p:spPr>
      </p:pic>
      <p:pic>
        <p:nvPicPr>
          <p:cNvPr id="341" name="pasted-image.pdf"/>
          <p:cNvPicPr/>
          <p:nvPr/>
        </p:nvPicPr>
        <p:blipFill>
          <a:blip r:embed="rId14">
            <a:extLst/>
          </a:blip>
          <a:stretch>
            <a:fillRect/>
          </a:stretch>
        </p:blipFill>
        <p:spPr>
          <a:xfrm>
            <a:off x="7939135" y="3475948"/>
            <a:ext cx="407887" cy="509858"/>
          </a:xfrm>
          <a:prstGeom prst="rect">
            <a:avLst/>
          </a:prstGeom>
          <a:ln w="12700">
            <a:miter lim="400000"/>
          </a:ln>
        </p:spPr>
      </p:pic>
    </p:spTree>
    <p:extLst>
      <p:ext uri="{BB962C8B-B14F-4D97-AF65-F5344CB8AC3E}">
        <p14:creationId xmlns:p14="http://schemas.microsoft.com/office/powerpoint/2010/main" val="2246291779"/>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1881095" y="962025"/>
            <a:ext cx="4600575" cy="3219450"/>
          </a:xfrm>
          <a:prstGeom prst="rect">
            <a:avLst/>
          </a:prstGeom>
        </p:spPr>
      </p:pic>
      <p:sp>
        <p:nvSpPr>
          <p:cNvPr id="5"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lang="en-US" sz="3200" dirty="0" smtClean="0">
                <a:solidFill>
                  <a:srgbClr val="2C95DD"/>
                </a:solidFill>
              </a:rPr>
              <a:t>A Familiar </a:t>
            </a:r>
            <a:r>
              <a:rPr lang="en-US" sz="3200" dirty="0" err="1" smtClean="0">
                <a:solidFill>
                  <a:srgbClr val="2C95DD"/>
                </a:solidFill>
              </a:rPr>
              <a:t>Microservice</a:t>
            </a:r>
            <a:r>
              <a:rPr lang="en-US" sz="3200" dirty="0" smtClean="0">
                <a:solidFill>
                  <a:srgbClr val="2C95DD"/>
                </a:solidFill>
              </a:rPr>
              <a:t> Example</a:t>
            </a:r>
            <a:endParaRPr sz="3200" dirty="0">
              <a:solidFill>
                <a:srgbClr val="008881"/>
              </a:solidFill>
              <a:uFill>
                <a:solidFill>
                  <a:srgbClr val="008881"/>
                </a:solidFill>
              </a:uFill>
            </a:endParaRPr>
          </a:p>
        </p:txBody>
      </p:sp>
    </p:spTree>
    <p:extLst>
      <p:ext uri="{BB962C8B-B14F-4D97-AF65-F5344CB8AC3E}">
        <p14:creationId xmlns:p14="http://schemas.microsoft.com/office/powerpoint/2010/main" val="3955493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2800" dirty="0" smtClean="0">
                <a:solidFill>
                  <a:srgbClr val="2C95DD"/>
                </a:solidFill>
              </a:rPr>
              <a:t>Agenda</a:t>
            </a:r>
            <a:endParaRPr lang="en" sz="2800" dirty="0">
              <a:solidFill>
                <a:schemeClr val="accent1"/>
              </a:solidFill>
            </a:endParaRPr>
          </a:p>
        </p:txBody>
      </p:sp>
      <p:sp>
        <p:nvSpPr>
          <p:cNvPr id="189" name="Shape 189"/>
          <p:cNvSpPr txBox="1">
            <a:spLocks noGrp="1"/>
          </p:cNvSpPr>
          <p:nvPr>
            <p:ph type="body" idx="1"/>
          </p:nvPr>
        </p:nvSpPr>
        <p:spPr>
          <a:xfrm>
            <a:off x="366713" y="890191"/>
            <a:ext cx="8410499" cy="3383099"/>
          </a:xfrm>
          <a:prstGeom prst="rect">
            <a:avLst/>
          </a:prstGeom>
        </p:spPr>
        <p:txBody>
          <a:bodyPr lIns="91425" tIns="91425" rIns="91425" bIns="91425" anchor="t" anchorCtr="0">
            <a:noAutofit/>
          </a:bodyPr>
          <a:lstStyle/>
          <a:p>
            <a:pPr marL="457200" lvl="2" indent="-317500">
              <a:lnSpc>
                <a:spcPct val="140000"/>
              </a:lnSpc>
              <a:spcBef>
                <a:spcPts val="0"/>
              </a:spcBef>
              <a:buClr>
                <a:schemeClr val="bg1"/>
              </a:buClr>
              <a:buSzPct val="77777"/>
              <a:buFont typeface="Arial"/>
              <a:buChar char="●"/>
            </a:pPr>
            <a:r>
              <a:rPr lang="en-US" sz="2800" dirty="0" smtClean="0">
                <a:solidFill>
                  <a:srgbClr val="FFFFFF"/>
                </a:solidFill>
              </a:rPr>
              <a:t>Why?</a:t>
            </a: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What?</a:t>
            </a: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How?</a:t>
            </a:r>
            <a:endParaRPr lang="en-US" sz="2800" dirty="0">
              <a:solidFill>
                <a:srgbClr val="FFFFFF"/>
              </a:solidFill>
            </a:endParaRPr>
          </a:p>
          <a:p>
            <a:pPr marL="914400" lvl="1" indent="-342900">
              <a:lnSpc>
                <a:spcPct val="115000"/>
              </a:lnSpc>
              <a:spcBef>
                <a:spcPts val="0"/>
              </a:spcBef>
              <a:buClr>
                <a:srgbClr val="2C95DD"/>
              </a:buClr>
              <a:buSzPct val="100000"/>
              <a:buFont typeface="Arial"/>
              <a:buChar char="○"/>
            </a:pPr>
            <a:endParaRPr lang="en-US" sz="2000" dirty="0" smtClean="0">
              <a:solidFill>
                <a:schemeClr val="lt1"/>
              </a:solidFill>
            </a:endParaRPr>
          </a:p>
        </p:txBody>
      </p:sp>
    </p:spTree>
    <p:extLst>
      <p:ext uri="{BB962C8B-B14F-4D97-AF65-F5344CB8AC3E}">
        <p14:creationId xmlns:p14="http://schemas.microsoft.com/office/powerpoint/2010/main" val="80193226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45" name="Rectangle 44"/>
          <p:cNvSpPr/>
          <p:nvPr/>
        </p:nvSpPr>
        <p:spPr>
          <a:xfrm>
            <a:off x="4445974" y="919285"/>
            <a:ext cx="3017714" cy="295519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44" name="Rectangle 43"/>
          <p:cNvSpPr/>
          <p:nvPr/>
        </p:nvSpPr>
        <p:spPr>
          <a:xfrm>
            <a:off x="1309074" y="929054"/>
            <a:ext cx="3017714" cy="294542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err="1" smtClean="0">
                <a:solidFill>
                  <a:srgbClr val="2C95DD"/>
                </a:solidFill>
              </a:rPr>
              <a:t>Microservices</a:t>
            </a:r>
            <a:r>
              <a:rPr lang="en-US" sz="3200" dirty="0" smtClean="0">
                <a:solidFill>
                  <a:srgbClr val="2C95DD"/>
                </a:solidFill>
              </a:rPr>
              <a:t> are Hard</a:t>
            </a:r>
            <a:endParaRPr lang="en" sz="2400" u="sng" dirty="0">
              <a:solidFill>
                <a:srgbClr val="33928A"/>
              </a:solidFill>
            </a:endParaRPr>
          </a:p>
        </p:txBody>
      </p:sp>
      <p:pic>
        <p:nvPicPr>
          <p:cNvPr id="8" name="Picture 7"/>
          <p:cNvPicPr>
            <a:picLocks noChangeAspect="1"/>
          </p:cNvPicPr>
          <p:nvPr/>
        </p:nvPicPr>
        <p:blipFill>
          <a:blip r:embed="rId3"/>
          <a:stretch>
            <a:fillRect/>
          </a:stretch>
        </p:blipFill>
        <p:spPr>
          <a:xfrm>
            <a:off x="1353400" y="958363"/>
            <a:ext cx="2934311" cy="2857500"/>
          </a:xfrm>
          <a:prstGeom prst="rect">
            <a:avLst/>
          </a:prstGeom>
        </p:spPr>
      </p:pic>
      <p:pic>
        <p:nvPicPr>
          <p:cNvPr id="9" name="Picture 8"/>
          <p:cNvPicPr>
            <a:picLocks noChangeAspect="1"/>
          </p:cNvPicPr>
          <p:nvPr/>
        </p:nvPicPr>
        <p:blipFill>
          <a:blip r:embed="rId4"/>
          <a:stretch>
            <a:fillRect/>
          </a:stretch>
        </p:blipFill>
        <p:spPr>
          <a:xfrm>
            <a:off x="2227378" y="3952631"/>
            <a:ext cx="1133232" cy="566616"/>
          </a:xfrm>
          <a:prstGeom prst="rect">
            <a:avLst/>
          </a:prstGeom>
        </p:spPr>
      </p:pic>
      <p:pic>
        <p:nvPicPr>
          <p:cNvPr id="256" name="Picture 255"/>
          <p:cNvPicPr>
            <a:picLocks noChangeAspect="1"/>
          </p:cNvPicPr>
          <p:nvPr/>
        </p:nvPicPr>
        <p:blipFill>
          <a:blip r:embed="rId5"/>
          <a:stretch>
            <a:fillRect/>
          </a:stretch>
        </p:blipFill>
        <p:spPr>
          <a:xfrm>
            <a:off x="5216766" y="4061067"/>
            <a:ext cx="1504463" cy="376116"/>
          </a:xfrm>
          <a:prstGeom prst="rect">
            <a:avLst/>
          </a:prstGeom>
        </p:spPr>
      </p:pic>
      <p:pic>
        <p:nvPicPr>
          <p:cNvPr id="257" name="Picture 256"/>
          <p:cNvPicPr>
            <a:picLocks noChangeAspect="1"/>
          </p:cNvPicPr>
          <p:nvPr/>
        </p:nvPicPr>
        <p:blipFill>
          <a:blip r:embed="rId6"/>
          <a:stretch>
            <a:fillRect/>
          </a:stretch>
        </p:blipFill>
        <p:spPr>
          <a:xfrm>
            <a:off x="4492863" y="947615"/>
            <a:ext cx="2921977" cy="2868247"/>
          </a:xfrm>
          <a:prstGeom prst="rect">
            <a:avLst/>
          </a:prstGeom>
        </p:spPr>
      </p:pic>
    </p:spTree>
    <p:extLst>
      <p:ext uri="{BB962C8B-B14F-4D97-AF65-F5344CB8AC3E}">
        <p14:creationId xmlns:p14="http://schemas.microsoft.com/office/powerpoint/2010/main" val="350601573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6" y="1074738"/>
            <a:ext cx="8410575" cy="3382962"/>
          </a:xfrm>
          <a:prstGeom prst="rect">
            <a:avLst/>
          </a:prstGeom>
        </p:spPr>
        <p:txBody>
          <a:bodyPr/>
          <a:lstStyle/>
          <a:p>
            <a:pPr marL="457200" indent="-457200">
              <a:lnSpc>
                <a:spcPct val="113000"/>
              </a:lnSpc>
              <a:buFont typeface="Arial"/>
              <a:buChar char="•"/>
            </a:pPr>
            <a:r>
              <a:rPr lang="en-US" sz="2800" dirty="0">
                <a:solidFill>
                  <a:srgbClr val="FFFFFF"/>
                </a:solidFill>
              </a:rPr>
              <a:t>Configuration Management</a:t>
            </a:r>
          </a:p>
          <a:p>
            <a:pPr marL="457200" indent="-457200">
              <a:lnSpc>
                <a:spcPct val="113000"/>
              </a:lnSpc>
              <a:buFont typeface="Arial"/>
              <a:buChar char="•"/>
            </a:pPr>
            <a:r>
              <a:rPr lang="en-US" sz="2800" dirty="0">
                <a:solidFill>
                  <a:srgbClr val="FFFFFF"/>
                </a:solidFill>
              </a:rPr>
              <a:t>Service Registration &amp; Discovery</a:t>
            </a:r>
          </a:p>
          <a:p>
            <a:pPr marL="457200" indent="-457200">
              <a:lnSpc>
                <a:spcPct val="113000"/>
              </a:lnSpc>
              <a:buFont typeface="Arial"/>
              <a:buChar char="•"/>
            </a:pPr>
            <a:r>
              <a:rPr lang="en-US" sz="2800" dirty="0">
                <a:solidFill>
                  <a:srgbClr val="FFFFFF"/>
                </a:solidFill>
              </a:rPr>
              <a:t>Routing &amp; Load Balancing</a:t>
            </a:r>
          </a:p>
          <a:p>
            <a:pPr marL="457200" indent="-457200">
              <a:lnSpc>
                <a:spcPct val="113000"/>
              </a:lnSpc>
              <a:buFont typeface="Arial"/>
              <a:buChar char="•"/>
            </a:pPr>
            <a:r>
              <a:rPr lang="en-US" sz="2800" dirty="0">
                <a:solidFill>
                  <a:srgbClr val="FFFFFF"/>
                </a:solidFill>
              </a:rPr>
              <a:t>Fault Tolerance (Circuit Breakers) </a:t>
            </a:r>
          </a:p>
          <a:p>
            <a:pPr marL="457200" indent="-457200">
              <a:lnSpc>
                <a:spcPct val="113000"/>
              </a:lnSpc>
              <a:buFont typeface="Arial"/>
              <a:buChar char="•"/>
            </a:pPr>
            <a:r>
              <a:rPr lang="en-US" sz="2800" dirty="0">
                <a:solidFill>
                  <a:srgbClr val="FFFFFF"/>
                </a:solidFill>
              </a:rPr>
              <a:t>Monitoring</a:t>
            </a:r>
          </a:p>
          <a:p>
            <a:pPr marL="457200" indent="-457200">
              <a:lnSpc>
                <a:spcPct val="113000"/>
              </a:lnSpc>
              <a:buFont typeface="Arial"/>
              <a:buChar char="•"/>
            </a:pPr>
            <a:r>
              <a:rPr lang="en-US" sz="2800" dirty="0">
                <a:solidFill>
                  <a:srgbClr val="FFFFFF"/>
                </a:solidFill>
              </a:rPr>
              <a:t>Concurrent API Aggregation &amp; Transformation</a:t>
            </a:r>
          </a:p>
        </p:txBody>
      </p:sp>
      <p:sp>
        <p:nvSpPr>
          <p:cNvPr id="5" name="Shape 275"/>
          <p:cNvSpPr txBox="1">
            <a:spLocks noGrp="1"/>
          </p:cNvSpPr>
          <p:nvPr>
            <p:ph type="title"/>
          </p:nvPr>
        </p:nvSpPr>
        <p:spPr>
          <a:prstGeom prst="rect">
            <a:avLst/>
          </a:prstGeom>
        </p:spPr>
        <p:txBody>
          <a:bodyPr lIns="91425" tIns="91425" rIns="91425" bIns="91425" anchor="t" anchorCtr="0">
            <a:noAutofit/>
          </a:bodyPr>
          <a:lstStyle/>
          <a:p>
            <a:pPr lvl="0"/>
            <a:r>
              <a:rPr lang="en-US" sz="3200" dirty="0" smtClean="0">
                <a:solidFill>
                  <a:srgbClr val="2C95DD"/>
                </a:solidFill>
              </a:rPr>
              <a:t>Challenges of Distributed Systems</a:t>
            </a:r>
            <a:endParaRPr lang="en" sz="2400" u="sng" dirty="0">
              <a:solidFill>
                <a:srgbClr val="33928A"/>
              </a:solidFill>
            </a:endParaRPr>
          </a:p>
        </p:txBody>
      </p:sp>
    </p:spTree>
    <p:extLst>
      <p:ext uri="{BB962C8B-B14F-4D97-AF65-F5344CB8AC3E}">
        <p14:creationId xmlns:p14="http://schemas.microsoft.com/office/powerpoint/2010/main" val="28377422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rgbClr val="2C95DD"/>
                </a:solidFill>
              </a:rPr>
              <a:t>HOW?</a:t>
            </a:r>
            <a:endParaRPr lang="en-US" sz="8000" b="1" dirty="0" smtClean="0">
              <a:solidFill>
                <a:srgbClr val="008881"/>
              </a:solidFill>
            </a:endParaRPr>
          </a:p>
        </p:txBody>
      </p:sp>
    </p:spTree>
    <p:extLst>
      <p:ext uri="{BB962C8B-B14F-4D97-AF65-F5344CB8AC3E}">
        <p14:creationId xmlns:p14="http://schemas.microsoft.com/office/powerpoint/2010/main" val="198225890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It Takes a Platform</a:t>
            </a:r>
            <a:endParaRPr lang="en" sz="2400" baseline="30000" dirty="0">
              <a:solidFill>
                <a:schemeClr val="accent1"/>
              </a:solidFill>
            </a:endParaRPr>
          </a:p>
        </p:txBody>
      </p:sp>
      <p:sp>
        <p:nvSpPr>
          <p:cNvPr id="3" name="Rectangle 2"/>
          <p:cNvSpPr/>
          <p:nvPr/>
        </p:nvSpPr>
        <p:spPr>
          <a:xfrm>
            <a:off x="1159241" y="1417588"/>
            <a:ext cx="6498736" cy="2862322"/>
          </a:xfrm>
          <a:prstGeom prst="rect">
            <a:avLst/>
          </a:prstGeom>
        </p:spPr>
        <p:txBody>
          <a:bodyPr wrap="square">
            <a:spAutoFit/>
          </a:bodyPr>
          <a:lstStyle/>
          <a:p>
            <a:pPr algn="ctr"/>
            <a:r>
              <a:rPr lang="en-US" sz="3600" dirty="0" smtClean="0">
                <a:solidFill>
                  <a:schemeClr val="bg1"/>
                </a:solidFill>
              </a:rPr>
              <a:t>An end-to-end platform that makes implementing distributed application best practices, a </a:t>
            </a:r>
            <a:r>
              <a:rPr lang="en-US" sz="3600" dirty="0" smtClean="0">
                <a:solidFill>
                  <a:schemeClr val="accent3"/>
                </a:solidFill>
              </a:rPr>
              <a:t>turn-key </a:t>
            </a:r>
            <a:r>
              <a:rPr lang="en-US" sz="3600" dirty="0" smtClean="0">
                <a:solidFill>
                  <a:schemeClr val="bg1"/>
                </a:solidFill>
              </a:rPr>
              <a:t>and </a:t>
            </a:r>
            <a:r>
              <a:rPr lang="en-US" sz="3600" dirty="0" smtClean="0">
                <a:solidFill>
                  <a:srgbClr val="F27C3A"/>
                </a:solidFill>
              </a:rPr>
              <a:t>first </a:t>
            </a:r>
            <a:r>
              <a:rPr lang="en-US" sz="3600" dirty="0" smtClean="0">
                <a:solidFill>
                  <a:schemeClr val="bg1"/>
                </a:solidFill>
              </a:rPr>
              <a:t>practice</a:t>
            </a:r>
          </a:p>
        </p:txBody>
      </p:sp>
    </p:spTree>
    <p:extLst>
      <p:ext uri="{BB962C8B-B14F-4D97-AF65-F5344CB8AC3E}">
        <p14:creationId xmlns:p14="http://schemas.microsoft.com/office/powerpoint/2010/main" val="329011591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37912" y="1663168"/>
            <a:ext cx="8111902" cy="679051"/>
            <a:chOff x="437912" y="1663168"/>
            <a:chExt cx="8111902" cy="679051"/>
          </a:xfrm>
        </p:grpSpPr>
        <p:sp>
          <p:nvSpPr>
            <p:cNvPr id="8" name="Shape 789"/>
            <p:cNvSpPr/>
            <p:nvPr/>
          </p:nvSpPr>
          <p:spPr>
            <a:xfrm>
              <a:off x="1560335" y="1690271"/>
              <a:ext cx="5931260" cy="591185"/>
            </a:xfrm>
            <a:prstGeom prst="roundRect">
              <a:avLst>
                <a:gd name="adj" fmla="val 16667"/>
              </a:avLst>
            </a:prstGeom>
            <a:solidFill>
              <a:schemeClr val="accent2">
                <a:lumMod val="60000"/>
                <a:lumOff val="40000"/>
                <a:alpha val="68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sz="1800" dirty="0" smtClean="0">
                  <a:solidFill>
                    <a:srgbClr val="3A3A3A"/>
                  </a:solidFill>
                </a:rPr>
                <a:t>2. Container Runtime</a:t>
              </a:r>
              <a:endParaRPr lang="en-US" sz="1800" b="0" i="0" u="none" strike="noStrike" cap="none" baseline="0" dirty="0">
                <a:solidFill>
                  <a:srgbClr val="3A3A3A"/>
                </a:solidFill>
                <a:sym typeface="Arial"/>
                <a:rtl val="0"/>
              </a:endParaRPr>
            </a:p>
          </p:txBody>
        </p:sp>
        <p:pic>
          <p:nvPicPr>
            <p:cNvPr id="12" name="Picture 2" descr="https://d1fto35gcfffzn.cloudfront.net/images/products/icons/product-pivotal-cloud-found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0764" y="1663168"/>
              <a:ext cx="679050" cy="67905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37912" y="1814422"/>
              <a:ext cx="1391058" cy="338554"/>
            </a:xfrm>
            <a:prstGeom prst="rect">
              <a:avLst/>
            </a:prstGeom>
            <a:noFill/>
          </p:spPr>
          <p:txBody>
            <a:bodyPr wrap="square" rtlCol="0">
              <a:spAutoFit/>
            </a:bodyPr>
            <a:lstStyle/>
            <a:p>
              <a:r>
                <a:rPr lang="en-US" sz="1600" dirty="0" err="1" smtClean="0">
                  <a:solidFill>
                    <a:srgbClr val="FFFFFF"/>
                  </a:solidFill>
                </a:rPr>
                <a:t>Dev+Ops</a:t>
              </a:r>
              <a:endParaRPr lang="en-US" sz="1600" dirty="0">
                <a:solidFill>
                  <a:srgbClr val="FFFFFF"/>
                </a:solidFill>
              </a:endParaRPr>
            </a:p>
          </p:txBody>
        </p:sp>
      </p:grpSp>
      <p:sp>
        <p:nvSpPr>
          <p:cNvPr id="21" name="Rectangle 20"/>
          <p:cNvSpPr/>
          <p:nvPr/>
        </p:nvSpPr>
        <p:spPr>
          <a:xfrm>
            <a:off x="189723" y="4167949"/>
            <a:ext cx="8877501" cy="461665"/>
          </a:xfrm>
          <a:prstGeom prst="rect">
            <a:avLst/>
          </a:prstGeom>
        </p:spPr>
        <p:txBody>
          <a:bodyPr wrap="square">
            <a:spAutoFit/>
          </a:bodyPr>
          <a:lstStyle/>
          <a:p>
            <a:r>
              <a:rPr lang="en-US" sz="1200" dirty="0" smtClean="0">
                <a:solidFill>
                  <a:srgbClr val="FFFFFF"/>
                </a:solidFill>
              </a:rPr>
              <a:t>“Contracts” between Applications, opinionated frameworks like Spring Boot and Spring Cloud and opinionated Cloud Native Platforms like Cloud Foundry help significantly accelerate the development of Cloud Native applications </a:t>
            </a:r>
            <a:endParaRPr lang="en-US" sz="1100" dirty="0">
              <a:solidFill>
                <a:srgbClr val="FFFFFF"/>
              </a:solidFill>
            </a:endParaRPr>
          </a:p>
        </p:txBody>
      </p:sp>
      <p:sp>
        <p:nvSpPr>
          <p:cNvPr id="22" name="Title 1"/>
          <p:cNvSpPr txBox="1">
            <a:spLocks/>
          </p:cNvSpPr>
          <p:nvPr/>
        </p:nvSpPr>
        <p:spPr>
          <a:xfrm>
            <a:off x="366712" y="72571"/>
            <a:ext cx="8410499" cy="4605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smtClean="0">
                <a:solidFill>
                  <a:srgbClr val="2C95DD"/>
                </a:solidFill>
              </a:rPr>
              <a:t>Anatomy of a Cloud Native Platform</a:t>
            </a:r>
            <a:endParaRPr lang="en-US" sz="3200" dirty="0" smtClean="0">
              <a:solidFill>
                <a:schemeClr val="accent1"/>
              </a:solidFill>
            </a:endParaRPr>
          </a:p>
        </p:txBody>
      </p:sp>
      <p:sp>
        <p:nvSpPr>
          <p:cNvPr id="2" name="Rectangle 1"/>
          <p:cNvSpPr/>
          <p:nvPr/>
        </p:nvSpPr>
        <p:spPr>
          <a:xfrm>
            <a:off x="1807446" y="1380948"/>
            <a:ext cx="5488741" cy="307775"/>
          </a:xfrm>
          <a:prstGeom prst="rect">
            <a:avLst/>
          </a:prstGeom>
          <a:solidFill>
            <a:schemeClr val="tx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400" dirty="0" smtClean="0">
                <a:solidFill>
                  <a:schemeClr val="bg1"/>
                </a:solidFill>
              </a:rPr>
              <a:t>Contract – 12 Factor App</a:t>
            </a:r>
            <a:endParaRPr kumimoji="0" lang="en-US" sz="1400" b="0" i="0" u="none" strike="noStrike" cap="none" spc="0" normalizeH="0" baseline="0" dirty="0">
              <a:ln>
                <a:noFill/>
              </a:ln>
              <a:solidFill>
                <a:schemeClr val="bg1"/>
              </a:solidFill>
              <a:effectLst/>
              <a:uFill>
                <a:solidFill>
                  <a:srgbClr val="4D4D4D"/>
                </a:solidFill>
              </a:uFill>
              <a:sym typeface="Arial"/>
            </a:endParaRPr>
          </a:p>
        </p:txBody>
      </p:sp>
      <p:sp>
        <p:nvSpPr>
          <p:cNvPr id="32" name="Rectangle 31"/>
          <p:cNvSpPr/>
          <p:nvPr/>
        </p:nvSpPr>
        <p:spPr>
          <a:xfrm>
            <a:off x="1786638" y="2286606"/>
            <a:ext cx="5488741" cy="307775"/>
          </a:xfrm>
          <a:prstGeom prst="rect">
            <a:avLst/>
          </a:prstGeom>
          <a:solidFill>
            <a:schemeClr val="tx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400" dirty="0" smtClean="0">
                <a:solidFill>
                  <a:schemeClr val="bg1"/>
                </a:solidFill>
              </a:rPr>
              <a:t>Contract – BOSH Release</a:t>
            </a:r>
            <a:endParaRPr kumimoji="0" lang="en-US" sz="1400" b="0" i="0" u="none" strike="noStrike" cap="none" spc="0" normalizeH="0" baseline="0" dirty="0">
              <a:ln>
                <a:noFill/>
              </a:ln>
              <a:solidFill>
                <a:schemeClr val="bg1"/>
              </a:solidFill>
              <a:effectLst/>
              <a:uFill>
                <a:solidFill>
                  <a:srgbClr val="4D4D4D"/>
                </a:solidFill>
              </a:uFill>
              <a:sym typeface="Arial"/>
            </a:endParaRPr>
          </a:p>
        </p:txBody>
      </p:sp>
      <p:sp>
        <p:nvSpPr>
          <p:cNvPr id="33" name="Rectangle 32"/>
          <p:cNvSpPr/>
          <p:nvPr/>
        </p:nvSpPr>
        <p:spPr>
          <a:xfrm>
            <a:off x="1786638" y="3199844"/>
            <a:ext cx="5488741" cy="307775"/>
          </a:xfrm>
          <a:prstGeom prst="rect">
            <a:avLst/>
          </a:prstGeom>
          <a:solidFill>
            <a:schemeClr val="tx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400" dirty="0" smtClean="0">
                <a:solidFill>
                  <a:schemeClr val="bg1"/>
                </a:solidFill>
              </a:rPr>
              <a:t>Contract – Cloud Provider Interface</a:t>
            </a:r>
            <a:endParaRPr kumimoji="0" lang="en-US" sz="1400" b="0" i="0" u="none" strike="noStrike" cap="none" spc="0" normalizeH="0" baseline="0" dirty="0">
              <a:ln>
                <a:noFill/>
              </a:ln>
              <a:solidFill>
                <a:schemeClr val="bg1"/>
              </a:solidFill>
              <a:effectLst/>
              <a:uFill>
                <a:solidFill>
                  <a:srgbClr val="4D4D4D"/>
                </a:solidFill>
              </a:uFill>
              <a:sym typeface="Arial"/>
            </a:endParaRPr>
          </a:p>
        </p:txBody>
      </p:sp>
      <p:grpSp>
        <p:nvGrpSpPr>
          <p:cNvPr id="10" name="Group 9"/>
          <p:cNvGrpSpPr/>
          <p:nvPr/>
        </p:nvGrpSpPr>
        <p:grpSpPr>
          <a:xfrm>
            <a:off x="395580" y="793792"/>
            <a:ext cx="8278911" cy="591185"/>
            <a:chOff x="395580" y="793792"/>
            <a:chExt cx="8278911" cy="591185"/>
          </a:xfrm>
        </p:grpSpPr>
        <p:sp>
          <p:nvSpPr>
            <p:cNvPr id="7" name="Shape 790"/>
            <p:cNvSpPr/>
            <p:nvPr/>
          </p:nvSpPr>
          <p:spPr>
            <a:xfrm>
              <a:off x="1560335" y="793792"/>
              <a:ext cx="5931260" cy="591185"/>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sz="1800" b="0" i="0" u="none" strike="noStrike" cap="none" baseline="0" dirty="0" smtClean="0">
                  <a:solidFill>
                    <a:schemeClr val="bg1"/>
                  </a:solidFill>
                  <a:latin typeface="Arial"/>
                  <a:ea typeface="Arial"/>
                  <a:cs typeface="Arial"/>
                  <a:sym typeface="Arial"/>
                  <a:rtl val="0"/>
                </a:rPr>
                <a:t>1. Application Framework</a:t>
              </a:r>
              <a:endParaRPr lang="en-US" sz="1800" b="0" i="0" u="none" strike="noStrike" cap="none" baseline="0" dirty="0">
                <a:solidFill>
                  <a:schemeClr val="bg1"/>
                </a:solidFill>
                <a:latin typeface="Arial"/>
                <a:ea typeface="Arial"/>
                <a:cs typeface="Arial"/>
                <a:sym typeface="Arial"/>
                <a:rtl val="0"/>
              </a:endParaRPr>
            </a:p>
          </p:txBody>
        </p:sp>
        <p:pic>
          <p:nvPicPr>
            <p:cNvPr id="11" name="Picture 2" descr="C:\Users\phumphrey\Documents\logos\Spring_Avatar_Green_500x50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1628" y="804736"/>
              <a:ext cx="539318" cy="53931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395580" y="902357"/>
              <a:ext cx="1391058" cy="338554"/>
            </a:xfrm>
            <a:prstGeom prst="rect">
              <a:avLst/>
            </a:prstGeom>
            <a:noFill/>
          </p:spPr>
          <p:txBody>
            <a:bodyPr wrap="square" rtlCol="0">
              <a:spAutoFit/>
            </a:bodyPr>
            <a:lstStyle/>
            <a:p>
              <a:r>
                <a:rPr lang="en-US" sz="1600" dirty="0" smtClean="0">
                  <a:solidFill>
                    <a:schemeClr val="bg1"/>
                  </a:solidFill>
                </a:rPr>
                <a:t>Developer</a:t>
              </a:r>
              <a:endParaRPr lang="en-US" sz="1600" dirty="0">
                <a:solidFill>
                  <a:schemeClr val="bg1"/>
                </a:solidFill>
              </a:endParaRPr>
            </a:p>
          </p:txBody>
        </p:sp>
        <p:grpSp>
          <p:nvGrpSpPr>
            <p:cNvPr id="16" name="Group 506"/>
            <p:cNvGrpSpPr/>
            <p:nvPr/>
          </p:nvGrpSpPr>
          <p:grpSpPr>
            <a:xfrm>
              <a:off x="1677454" y="899744"/>
              <a:ext cx="303031" cy="367737"/>
              <a:chOff x="0" y="0"/>
              <a:chExt cx="1300241" cy="1577883"/>
            </a:xfrm>
          </p:grpSpPr>
          <p:pic>
            <p:nvPicPr>
              <p:cNvPr id="23" name="pasted-image.pdf"/>
              <p:cNvPicPr/>
              <p:nvPr/>
            </p:nvPicPr>
            <p:blipFill>
              <a:blip r:embed="rId5">
                <a:extLst/>
              </a:blip>
              <a:stretch>
                <a:fillRect/>
              </a:stretch>
            </p:blipFill>
            <p:spPr>
              <a:xfrm>
                <a:off x="391561" y="924271"/>
                <a:ext cx="510137" cy="430429"/>
              </a:xfrm>
              <a:prstGeom prst="rect">
                <a:avLst/>
              </a:prstGeom>
              <a:ln w="12700" cap="flat">
                <a:noFill/>
                <a:miter lim="400000"/>
              </a:ln>
              <a:effectLst/>
            </p:spPr>
          </p:pic>
          <p:pic>
            <p:nvPicPr>
              <p:cNvPr id="24" name="pasted-image.pdf"/>
              <p:cNvPicPr/>
              <p:nvPr/>
            </p:nvPicPr>
            <p:blipFill>
              <a:blip r:embed="rId5">
                <a:extLst/>
              </a:blip>
              <a:stretch>
                <a:fillRect/>
              </a:stretch>
            </p:blipFill>
            <p:spPr>
              <a:xfrm>
                <a:off x="790105" y="1147456"/>
                <a:ext cx="510137" cy="430428"/>
              </a:xfrm>
              <a:prstGeom prst="rect">
                <a:avLst/>
              </a:prstGeom>
              <a:ln w="12700" cap="flat">
                <a:noFill/>
                <a:miter lim="400000"/>
              </a:ln>
              <a:effectLst/>
            </p:spPr>
          </p:pic>
          <p:pic>
            <p:nvPicPr>
              <p:cNvPr id="25" name="pasted-image.pdf"/>
              <p:cNvPicPr/>
              <p:nvPr/>
            </p:nvPicPr>
            <p:blipFill>
              <a:blip r:embed="rId6">
                <a:extLst/>
              </a:blip>
              <a:stretch>
                <a:fillRect/>
              </a:stretch>
            </p:blipFill>
            <p:spPr>
              <a:xfrm>
                <a:off x="790105" y="690747"/>
                <a:ext cx="510137" cy="430428"/>
              </a:xfrm>
              <a:prstGeom prst="rect">
                <a:avLst/>
              </a:prstGeom>
              <a:ln w="12700" cap="flat">
                <a:noFill/>
                <a:miter lim="400000"/>
              </a:ln>
              <a:effectLst/>
            </p:spPr>
          </p:pic>
          <p:pic>
            <p:nvPicPr>
              <p:cNvPr id="26" name="pasted-image.pdf"/>
              <p:cNvPicPr/>
              <p:nvPr/>
            </p:nvPicPr>
            <p:blipFill>
              <a:blip r:embed="rId6">
                <a:extLst/>
              </a:blip>
              <a:stretch>
                <a:fillRect/>
              </a:stretch>
            </p:blipFill>
            <p:spPr>
              <a:xfrm>
                <a:off x="790105" y="237734"/>
                <a:ext cx="510137" cy="430428"/>
              </a:xfrm>
              <a:prstGeom prst="rect">
                <a:avLst/>
              </a:prstGeom>
              <a:ln w="12700" cap="flat">
                <a:noFill/>
                <a:miter lim="400000"/>
              </a:ln>
              <a:effectLst/>
            </p:spPr>
          </p:pic>
          <p:pic>
            <p:nvPicPr>
              <p:cNvPr id="27" name="pasted-image.pdf"/>
              <p:cNvPicPr/>
              <p:nvPr/>
            </p:nvPicPr>
            <p:blipFill>
              <a:blip r:embed="rId6">
                <a:extLst/>
              </a:blip>
              <a:stretch>
                <a:fillRect/>
              </a:stretch>
            </p:blipFill>
            <p:spPr>
              <a:xfrm>
                <a:off x="404261" y="0"/>
                <a:ext cx="510137" cy="430428"/>
              </a:xfrm>
              <a:prstGeom prst="rect">
                <a:avLst/>
              </a:prstGeom>
              <a:ln w="12700" cap="flat">
                <a:noFill/>
                <a:miter lim="400000"/>
              </a:ln>
              <a:effectLst/>
            </p:spPr>
          </p:pic>
          <p:pic>
            <p:nvPicPr>
              <p:cNvPr id="28" name="pasted-image.pdf"/>
              <p:cNvPicPr/>
              <p:nvPr/>
            </p:nvPicPr>
            <p:blipFill>
              <a:blip r:embed="rId7">
                <a:extLst/>
              </a:blip>
              <a:stretch>
                <a:fillRect/>
              </a:stretch>
            </p:blipFill>
            <p:spPr>
              <a:xfrm>
                <a:off x="391561" y="460426"/>
                <a:ext cx="510137" cy="430428"/>
              </a:xfrm>
              <a:prstGeom prst="rect">
                <a:avLst/>
              </a:prstGeom>
              <a:ln w="12700" cap="flat">
                <a:noFill/>
                <a:miter lim="400000"/>
              </a:ln>
              <a:effectLst/>
            </p:spPr>
          </p:pic>
          <p:pic>
            <p:nvPicPr>
              <p:cNvPr id="29" name="pasted-image.pdf"/>
              <p:cNvPicPr/>
              <p:nvPr/>
            </p:nvPicPr>
            <p:blipFill>
              <a:blip r:embed="rId7">
                <a:extLst/>
              </a:blip>
              <a:stretch>
                <a:fillRect/>
              </a:stretch>
            </p:blipFill>
            <p:spPr>
              <a:xfrm>
                <a:off x="0" y="218455"/>
                <a:ext cx="510137" cy="430428"/>
              </a:xfrm>
              <a:prstGeom prst="rect">
                <a:avLst/>
              </a:prstGeom>
              <a:ln w="12700" cap="flat">
                <a:noFill/>
                <a:miter lim="400000"/>
              </a:ln>
              <a:effectLst/>
            </p:spPr>
          </p:pic>
        </p:grpSp>
        <p:pic>
          <p:nvPicPr>
            <p:cNvPr id="34" name="Picture 33"/>
            <p:cNvPicPr>
              <a:picLocks noChangeAspect="1"/>
            </p:cNvPicPr>
            <p:nvPr/>
          </p:nvPicPr>
          <p:blipFill>
            <a:blip r:embed="rId8"/>
            <a:stretch>
              <a:fillRect/>
            </a:stretch>
          </p:blipFill>
          <p:spPr>
            <a:xfrm>
              <a:off x="8210289" y="842294"/>
              <a:ext cx="464202" cy="464202"/>
            </a:xfrm>
            <a:prstGeom prst="rect">
              <a:avLst/>
            </a:prstGeom>
          </p:spPr>
        </p:pic>
      </p:grpSp>
      <p:grpSp>
        <p:nvGrpSpPr>
          <p:cNvPr id="5" name="Group 4"/>
          <p:cNvGrpSpPr/>
          <p:nvPr/>
        </p:nvGrpSpPr>
        <p:grpSpPr>
          <a:xfrm>
            <a:off x="480244" y="2605144"/>
            <a:ext cx="8043895" cy="591185"/>
            <a:chOff x="480244" y="2605144"/>
            <a:chExt cx="8043895" cy="591185"/>
          </a:xfrm>
        </p:grpSpPr>
        <p:sp>
          <p:nvSpPr>
            <p:cNvPr id="19" name="TextBox 18"/>
            <p:cNvSpPr txBox="1"/>
            <p:nvPr/>
          </p:nvSpPr>
          <p:spPr>
            <a:xfrm>
              <a:off x="480244" y="2696116"/>
              <a:ext cx="1391058" cy="338554"/>
            </a:xfrm>
            <a:prstGeom prst="rect">
              <a:avLst/>
            </a:prstGeom>
            <a:noFill/>
          </p:spPr>
          <p:txBody>
            <a:bodyPr wrap="square" rtlCol="0">
              <a:spAutoFit/>
            </a:bodyPr>
            <a:lstStyle/>
            <a:p>
              <a:r>
                <a:rPr lang="en-US" sz="1600" dirty="0" smtClean="0">
                  <a:solidFill>
                    <a:srgbClr val="FFFFFF"/>
                  </a:solidFill>
                </a:rPr>
                <a:t>IT Ops</a:t>
              </a:r>
              <a:endParaRPr lang="en-US" sz="1600" dirty="0">
                <a:solidFill>
                  <a:srgbClr val="FFFFFF"/>
                </a:solidFill>
              </a:endParaRPr>
            </a:p>
          </p:txBody>
        </p:sp>
        <p:sp>
          <p:nvSpPr>
            <p:cNvPr id="30" name="Shape 789"/>
            <p:cNvSpPr/>
            <p:nvPr/>
          </p:nvSpPr>
          <p:spPr>
            <a:xfrm>
              <a:off x="1560335" y="2605144"/>
              <a:ext cx="5931260" cy="591185"/>
            </a:xfrm>
            <a:prstGeom prst="roundRect">
              <a:avLst>
                <a:gd name="adj" fmla="val 16667"/>
              </a:avLst>
            </a:prstGeom>
            <a:solidFill>
              <a:schemeClr val="accent2">
                <a:lumMod val="75000"/>
                <a:alpha val="68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sz="1800" dirty="0" smtClean="0">
                  <a:solidFill>
                    <a:schemeClr val="bg1"/>
                  </a:solidFill>
                </a:rPr>
                <a:t>3. Infrastructure Automation</a:t>
              </a:r>
              <a:endParaRPr lang="en-US" sz="1800" b="0" i="0" u="none" strike="noStrike" cap="none" baseline="0" dirty="0">
                <a:solidFill>
                  <a:schemeClr val="bg1"/>
                </a:solidFill>
                <a:latin typeface="Arial"/>
                <a:ea typeface="Arial"/>
                <a:cs typeface="Arial"/>
                <a:sym typeface="Arial"/>
                <a:rtl val="0"/>
              </a:endParaRPr>
            </a:p>
          </p:txBody>
        </p:sp>
        <p:pic>
          <p:nvPicPr>
            <p:cNvPr id="35" name="Picture 34"/>
            <p:cNvPicPr>
              <a:picLocks noChangeAspect="1"/>
            </p:cNvPicPr>
            <p:nvPr/>
          </p:nvPicPr>
          <p:blipFill>
            <a:blip r:embed="rId9"/>
            <a:stretch>
              <a:fillRect/>
            </a:stretch>
          </p:blipFill>
          <p:spPr>
            <a:xfrm>
              <a:off x="7939487" y="2732060"/>
              <a:ext cx="584652" cy="369882"/>
            </a:xfrm>
            <a:prstGeom prst="rect">
              <a:avLst/>
            </a:prstGeom>
          </p:spPr>
        </p:pic>
      </p:grpSp>
      <p:grpSp>
        <p:nvGrpSpPr>
          <p:cNvPr id="9" name="Group 8"/>
          <p:cNvGrpSpPr/>
          <p:nvPr/>
        </p:nvGrpSpPr>
        <p:grpSpPr>
          <a:xfrm>
            <a:off x="480960" y="3507619"/>
            <a:ext cx="7010635" cy="591185"/>
            <a:chOff x="480960" y="3507619"/>
            <a:chExt cx="7010635" cy="591185"/>
          </a:xfrm>
        </p:grpSpPr>
        <p:sp>
          <p:nvSpPr>
            <p:cNvPr id="6" name="Shape 789"/>
            <p:cNvSpPr/>
            <p:nvPr/>
          </p:nvSpPr>
          <p:spPr>
            <a:xfrm>
              <a:off x="1560335" y="3507619"/>
              <a:ext cx="5931260" cy="591185"/>
            </a:xfrm>
            <a:prstGeom prst="roundRect">
              <a:avLst>
                <a:gd name="adj" fmla="val 16667"/>
              </a:avLst>
            </a:prstGeom>
            <a:solidFill>
              <a:schemeClr val="accent2">
                <a:lumMod val="50000"/>
                <a:alpha val="68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dirty="0">
                  <a:solidFill>
                    <a:schemeClr val="bg1"/>
                  </a:solidFill>
                </a:rPr>
                <a:t>4</a:t>
              </a:r>
              <a:r>
                <a:rPr lang="en-US" sz="1800" dirty="0" smtClean="0">
                  <a:solidFill>
                    <a:schemeClr val="bg1"/>
                  </a:solidFill>
                </a:rPr>
                <a:t>. Infrastructure</a:t>
              </a:r>
              <a:endParaRPr lang="en-US" sz="1800" b="0" i="0" u="none" strike="noStrike" cap="none" baseline="0" dirty="0">
                <a:solidFill>
                  <a:schemeClr val="bg1"/>
                </a:solidFill>
                <a:latin typeface="Arial"/>
                <a:ea typeface="Arial"/>
                <a:cs typeface="Arial"/>
                <a:sym typeface="Arial"/>
                <a:rtl val="0"/>
              </a:endParaRPr>
            </a:p>
          </p:txBody>
        </p:sp>
        <p:sp>
          <p:nvSpPr>
            <p:cNvPr id="39" name="TextBox 38"/>
            <p:cNvSpPr txBox="1"/>
            <p:nvPr/>
          </p:nvSpPr>
          <p:spPr>
            <a:xfrm>
              <a:off x="480960" y="3624069"/>
              <a:ext cx="1391058" cy="338554"/>
            </a:xfrm>
            <a:prstGeom prst="rect">
              <a:avLst/>
            </a:prstGeom>
            <a:noFill/>
          </p:spPr>
          <p:txBody>
            <a:bodyPr wrap="square" rtlCol="0">
              <a:spAutoFit/>
            </a:bodyPr>
            <a:lstStyle/>
            <a:p>
              <a:r>
                <a:rPr lang="en-US" sz="1600" dirty="0" smtClean="0">
                  <a:solidFill>
                    <a:srgbClr val="FFFFFF"/>
                  </a:solidFill>
                </a:rPr>
                <a:t>IT Ops</a:t>
              </a:r>
              <a:endParaRPr lang="en-US" sz="1600" dirty="0">
                <a:solidFill>
                  <a:srgbClr val="FFFFFF"/>
                </a:solidFill>
              </a:endParaRPr>
            </a:p>
          </p:txBody>
        </p:sp>
      </p:grpSp>
      <p:pic>
        <p:nvPicPr>
          <p:cNvPr id="15" name="Picture 14"/>
          <p:cNvPicPr>
            <a:picLocks noChangeAspect="1"/>
          </p:cNvPicPr>
          <p:nvPr/>
        </p:nvPicPr>
        <p:blipFill>
          <a:blip r:embed="rId10"/>
          <a:stretch>
            <a:fillRect/>
          </a:stretch>
        </p:blipFill>
        <p:spPr>
          <a:xfrm>
            <a:off x="7959179" y="3152954"/>
            <a:ext cx="709329" cy="709329"/>
          </a:xfrm>
          <a:prstGeom prst="rect">
            <a:avLst/>
          </a:prstGeom>
        </p:spPr>
      </p:pic>
      <p:pic>
        <p:nvPicPr>
          <p:cNvPr id="20" name="Picture 19"/>
          <p:cNvPicPr>
            <a:picLocks noChangeAspect="1"/>
          </p:cNvPicPr>
          <p:nvPr/>
        </p:nvPicPr>
        <p:blipFill>
          <a:blip r:embed="rId11"/>
          <a:stretch>
            <a:fillRect/>
          </a:stretch>
        </p:blipFill>
        <p:spPr>
          <a:xfrm>
            <a:off x="7619240" y="3801995"/>
            <a:ext cx="890427" cy="296809"/>
          </a:xfrm>
          <a:prstGeom prst="rect">
            <a:avLst/>
          </a:prstGeom>
        </p:spPr>
      </p:pic>
      <p:pic>
        <p:nvPicPr>
          <p:cNvPr id="31" name="Picture 30"/>
          <p:cNvPicPr>
            <a:picLocks noChangeAspect="1"/>
          </p:cNvPicPr>
          <p:nvPr/>
        </p:nvPicPr>
        <p:blipFill>
          <a:blip r:embed="rId12"/>
          <a:stretch>
            <a:fillRect/>
          </a:stretch>
        </p:blipFill>
        <p:spPr>
          <a:xfrm>
            <a:off x="8530737" y="3540747"/>
            <a:ext cx="591185" cy="591185"/>
          </a:xfrm>
          <a:prstGeom prst="rect">
            <a:avLst/>
          </a:prstGeom>
        </p:spPr>
      </p:pic>
      <p:pic>
        <p:nvPicPr>
          <p:cNvPr id="36" name="Picture 35"/>
          <p:cNvPicPr>
            <a:picLocks noChangeAspect="1"/>
          </p:cNvPicPr>
          <p:nvPr/>
        </p:nvPicPr>
        <p:blipFill>
          <a:blip r:embed="rId13"/>
          <a:stretch>
            <a:fillRect/>
          </a:stretch>
        </p:blipFill>
        <p:spPr>
          <a:xfrm>
            <a:off x="7567291" y="3491055"/>
            <a:ext cx="391888" cy="450187"/>
          </a:xfrm>
          <a:prstGeom prst="rect">
            <a:avLst/>
          </a:prstGeom>
        </p:spPr>
      </p:pic>
      <p:sp>
        <p:nvSpPr>
          <p:cNvPr id="37" name="TextBox 36"/>
          <p:cNvSpPr txBox="1"/>
          <p:nvPr/>
        </p:nvSpPr>
        <p:spPr>
          <a:xfrm>
            <a:off x="7817663" y="3624754"/>
            <a:ext cx="599493" cy="276999"/>
          </a:xfrm>
          <a:prstGeom prst="rect">
            <a:avLst/>
          </a:prstGeom>
          <a:noFill/>
        </p:spPr>
        <p:txBody>
          <a:bodyPr wrap="none" rtlCol="0">
            <a:spAutoFit/>
          </a:bodyPr>
          <a:lstStyle/>
          <a:p>
            <a:pPr algn="ctr"/>
            <a:r>
              <a:rPr lang="en-US" sz="1200" dirty="0" smtClean="0">
                <a:solidFill>
                  <a:schemeClr val="bg1">
                    <a:lumMod val="85000"/>
                  </a:schemeClr>
                </a:solidFill>
              </a:rPr>
              <a:t>Azure</a:t>
            </a:r>
          </a:p>
        </p:txBody>
      </p:sp>
    </p:spTree>
    <p:extLst>
      <p:ext uri="{BB962C8B-B14F-4D97-AF65-F5344CB8AC3E}">
        <p14:creationId xmlns:p14="http://schemas.microsoft.com/office/powerpoint/2010/main" val="294470169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0-#ppt_w/2"/>
                                          </p:val>
                                        </p:tav>
                                        <p:tav tm="100000">
                                          <p:val>
                                            <p:strVal val="#ppt_x"/>
                                          </p:val>
                                        </p:tav>
                                      </p:tavLst>
                                    </p:anim>
                                    <p:anim calcmode="lin" valueType="num">
                                      <p:cBhvr additive="base">
                                        <p:cTn id="32"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additive="base">
                                        <p:cTn id="37" dur="500" fill="hold"/>
                                        <p:tgtEl>
                                          <p:spTgt spid="33"/>
                                        </p:tgtEl>
                                        <p:attrNameLst>
                                          <p:attrName>ppt_x</p:attrName>
                                        </p:attrNameLst>
                                      </p:cBhvr>
                                      <p:tavLst>
                                        <p:tav tm="0">
                                          <p:val>
                                            <p:strVal val="0-#ppt_w/2"/>
                                          </p:val>
                                        </p:tav>
                                        <p:tav tm="100000">
                                          <p:val>
                                            <p:strVal val="#ppt_x"/>
                                          </p:val>
                                        </p:tav>
                                      </p:tavLst>
                                    </p:anim>
                                    <p:anim calcmode="lin" valueType="num">
                                      <p:cBhvr additive="base">
                                        <p:cTn id="38"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 grpId="0" animBg="1"/>
      <p:bldP spid="32" grpId="0" animBg="1"/>
      <p:bldP spid="3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790"/>
          <p:cNvSpPr/>
          <p:nvPr/>
        </p:nvSpPr>
        <p:spPr>
          <a:xfrm>
            <a:off x="485004" y="1045774"/>
            <a:ext cx="2416298" cy="2868869"/>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dirty="0">
              <a:solidFill>
                <a:schemeClr val="bg1"/>
              </a:solidFill>
            </a:endParaRPr>
          </a:p>
        </p:txBody>
      </p:sp>
      <p:sp>
        <p:nvSpPr>
          <p:cNvPr id="16" name="Shape 790"/>
          <p:cNvSpPr/>
          <p:nvPr/>
        </p:nvSpPr>
        <p:spPr>
          <a:xfrm>
            <a:off x="3059192" y="1045774"/>
            <a:ext cx="2470532" cy="2883534"/>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endParaRPr lang="en-US" sz="2000" b="1" dirty="0">
              <a:solidFill>
                <a:srgbClr val="194945"/>
              </a:solidFill>
            </a:endParaRPr>
          </a:p>
          <a:p>
            <a:pPr marL="0" marR="0" lvl="0" indent="0" algn="ctr" rtl="0">
              <a:lnSpc>
                <a:spcPct val="100000"/>
              </a:lnSpc>
              <a:spcBef>
                <a:spcPts val="0"/>
              </a:spcBef>
              <a:spcAft>
                <a:spcPts val="0"/>
              </a:spcAft>
              <a:buClr>
                <a:srgbClr val="00685D"/>
              </a:buClr>
              <a:buSzPct val="25000"/>
              <a:buFont typeface="Arial"/>
              <a:buNone/>
            </a:pPr>
            <a:endParaRPr lang="en-US" sz="4400" b="0" i="0" u="none" strike="noStrike" cap="none" baseline="0" dirty="0">
              <a:solidFill>
                <a:schemeClr val="bg1"/>
              </a:solidFill>
              <a:latin typeface="Arial"/>
              <a:ea typeface="Arial"/>
              <a:cs typeface="Arial"/>
              <a:sym typeface="Arial"/>
              <a:rtl val="0"/>
            </a:endParaRPr>
          </a:p>
        </p:txBody>
      </p:sp>
      <p:pic>
        <p:nvPicPr>
          <p:cNvPr id="19" name="Picture 2" descr="C:\Users\phumphrey\Documents\logos\Spring_Avatar_Green_500x5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63603" y="72571"/>
            <a:ext cx="559615" cy="55961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270657" y="72571"/>
            <a:ext cx="6666724" cy="460500"/>
          </a:xfrm>
        </p:spPr>
        <p:txBody>
          <a:bodyPr/>
          <a:lstStyle/>
          <a:p>
            <a:r>
              <a:rPr lang="en-US" sz="3200" dirty="0" smtClean="0">
                <a:solidFill>
                  <a:srgbClr val="2C95DD"/>
                </a:solidFill>
              </a:rPr>
              <a:t>Application Framework</a:t>
            </a:r>
            <a:endParaRPr lang="en-US" sz="3200" dirty="0">
              <a:solidFill>
                <a:schemeClr val="accent1"/>
              </a:solidFill>
            </a:endParaRPr>
          </a:p>
        </p:txBody>
      </p:sp>
      <p:sp>
        <p:nvSpPr>
          <p:cNvPr id="8" name="Shape 790"/>
          <p:cNvSpPr/>
          <p:nvPr/>
        </p:nvSpPr>
        <p:spPr>
          <a:xfrm>
            <a:off x="5732432" y="1045773"/>
            <a:ext cx="2452355" cy="2883535"/>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latin typeface="Arial"/>
              <a:ea typeface="Arial"/>
              <a:cs typeface="Arial"/>
              <a:sym typeface="Arial"/>
              <a:rtl val="0"/>
            </a:endParaRPr>
          </a:p>
          <a:p>
            <a:pPr lvl="0" defTabSz="777240">
              <a:spcBef>
                <a:spcPts val="400"/>
              </a:spcBef>
              <a:buClr>
                <a:srgbClr val="33928A"/>
              </a:buClr>
              <a:buSzPct val="100000"/>
              <a:defRPr>
                <a:solidFill>
                  <a:srgbClr val="000000"/>
                </a:solidFill>
                <a:uFillTx/>
              </a:defRPr>
            </a:pPr>
            <a:endParaRPr lang="en-US" sz="2000" dirty="0" smtClean="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smtClean="0">
                <a:solidFill>
                  <a:schemeClr val="tx2"/>
                </a:solidFill>
                <a:uFill>
                  <a:solidFill>
                    <a:srgbClr val="4D4D4D"/>
                  </a:solidFill>
                </a:uFill>
                <a:latin typeface="+mn-lt"/>
                <a:ea typeface="Avenir Next"/>
                <a:cs typeface="Avenir Next"/>
                <a:sym typeface="Avenir Next"/>
              </a:rPr>
              <a:t>Distributed</a:t>
            </a:r>
            <a:r>
              <a:rPr lang="en-US" sz="1600" dirty="0">
                <a:solidFill>
                  <a:schemeClr val="tx2"/>
                </a:solidFill>
                <a:uFill>
                  <a:solidFill>
                    <a:srgbClr val="4D4D4D"/>
                  </a:solidFill>
                </a:uFill>
                <a:latin typeface="+mn-lt"/>
                <a:ea typeface="Avenir Next"/>
                <a:cs typeface="Avenir Next"/>
                <a:sym typeface="Avenir Next"/>
              </a:rPr>
              <a:t> </a:t>
            </a:r>
            <a:r>
              <a:rPr lang="en-US" sz="1600" dirty="0" smtClean="0">
                <a:solidFill>
                  <a:schemeClr val="tx2"/>
                </a:solidFill>
                <a:uFill>
                  <a:solidFill>
                    <a:srgbClr val="4D4D4D"/>
                  </a:solidFill>
                </a:uFill>
                <a:latin typeface="+mn-lt"/>
                <a:ea typeface="Avenir Next"/>
                <a:cs typeface="Avenir Next"/>
                <a:sym typeface="Avenir Next"/>
              </a:rPr>
              <a:t>Config</a:t>
            </a:r>
            <a:endParaRPr lang="en-US" sz="1600" dirty="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Service </a:t>
            </a:r>
            <a:r>
              <a:rPr lang="en-US" sz="1600" dirty="0" smtClean="0">
                <a:solidFill>
                  <a:schemeClr val="tx2"/>
                </a:solidFill>
                <a:uFill>
                  <a:solidFill>
                    <a:srgbClr val="4D4D4D"/>
                  </a:solidFill>
                </a:uFill>
                <a:latin typeface="+mn-lt"/>
                <a:ea typeface="Avenir Next"/>
                <a:cs typeface="Avenir Next"/>
                <a:sym typeface="Avenir Next"/>
              </a:rPr>
              <a:t>Registration and Discovery</a:t>
            </a:r>
            <a:endParaRPr lang="en-US" sz="1600" dirty="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Routing/Load Balancing</a:t>
            </a: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Service Integration</a:t>
            </a: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Fault </a:t>
            </a:r>
            <a:r>
              <a:rPr lang="en-US" sz="1600" dirty="0" smtClean="0">
                <a:solidFill>
                  <a:schemeClr val="tx2"/>
                </a:solidFill>
                <a:uFill>
                  <a:solidFill>
                    <a:srgbClr val="4D4D4D"/>
                  </a:solidFill>
                </a:uFill>
                <a:latin typeface="+mn-lt"/>
                <a:ea typeface="Avenir Next"/>
                <a:cs typeface="Avenir Next"/>
                <a:sym typeface="Avenir Next"/>
              </a:rPr>
              <a:t>Tolerance</a:t>
            </a:r>
          </a:p>
          <a:p>
            <a:pPr lvl="0" defTabSz="777240">
              <a:spcBef>
                <a:spcPts val="400"/>
              </a:spcBef>
              <a:buClr>
                <a:srgbClr val="33928A"/>
              </a:buClr>
              <a:buSzPct val="100000"/>
              <a:defRPr>
                <a:solidFill>
                  <a:srgbClr val="000000"/>
                </a:solidFill>
                <a:uFillTx/>
              </a:defRPr>
            </a:pPr>
            <a:endParaRPr lang="en-US" sz="1600" dirty="0">
              <a:solidFill>
                <a:srgbClr val="3A3A3A"/>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endParaRPr lang="en-US" sz="1600" dirty="0">
              <a:solidFill>
                <a:srgbClr val="3A3A3A"/>
              </a:solidFill>
              <a:uFill>
                <a:solidFill>
                  <a:srgbClr val="4D4D4D"/>
                </a:solidFill>
              </a:uFill>
              <a:latin typeface="+mn-lt"/>
              <a:ea typeface="Avenir Next"/>
              <a:cs typeface="Avenir Next"/>
              <a:sym typeface="Avenir Next"/>
            </a:endParaRPr>
          </a:p>
        </p:txBody>
      </p:sp>
      <p:sp>
        <p:nvSpPr>
          <p:cNvPr id="9" name="Rectangle 8"/>
          <p:cNvSpPr/>
          <p:nvPr/>
        </p:nvSpPr>
        <p:spPr>
          <a:xfrm>
            <a:off x="409484" y="4066989"/>
            <a:ext cx="8469940" cy="461665"/>
          </a:xfrm>
          <a:prstGeom prst="rect">
            <a:avLst/>
          </a:prstGeom>
        </p:spPr>
        <p:txBody>
          <a:bodyPr wrap="square">
            <a:spAutoFit/>
          </a:bodyPr>
          <a:lstStyle/>
          <a:p>
            <a:r>
              <a:rPr lang="en-US" sz="1200" dirty="0" smtClean="0">
                <a:solidFill>
                  <a:schemeClr val="bg1"/>
                </a:solidFill>
              </a:rPr>
              <a:t>Pivotal is the main custodian of </a:t>
            </a:r>
            <a:r>
              <a:rPr lang="en-US" sz="1200" dirty="0" smtClean="0">
                <a:solidFill>
                  <a:schemeClr val="accent4"/>
                </a:solidFill>
              </a:rPr>
              <a:t>Spring</a:t>
            </a:r>
            <a:r>
              <a:rPr lang="en-US" sz="1200" dirty="0" smtClean="0">
                <a:solidFill>
                  <a:schemeClr val="bg1"/>
                </a:solidFill>
              </a:rPr>
              <a:t> and we hire the main committers for </a:t>
            </a:r>
            <a:r>
              <a:rPr lang="en-US" sz="1200" dirty="0" smtClean="0">
                <a:solidFill>
                  <a:schemeClr val="accent3"/>
                </a:solidFill>
              </a:rPr>
              <a:t>Spring Boot </a:t>
            </a:r>
            <a:r>
              <a:rPr lang="en-US" sz="1200" dirty="0" smtClean="0">
                <a:solidFill>
                  <a:schemeClr val="bg1"/>
                </a:solidFill>
              </a:rPr>
              <a:t>and </a:t>
            </a:r>
            <a:r>
              <a:rPr lang="en-US" sz="1200" dirty="0" smtClean="0">
                <a:solidFill>
                  <a:schemeClr val="accent5">
                    <a:lumMod val="60000"/>
                    <a:lumOff val="40000"/>
                  </a:schemeClr>
                </a:solidFill>
              </a:rPr>
              <a:t>Spring Cloud</a:t>
            </a:r>
            <a:r>
              <a:rPr lang="en-US" sz="1200" dirty="0" smtClean="0">
                <a:solidFill>
                  <a:schemeClr val="bg1"/>
                </a:solidFill>
              </a:rPr>
              <a:t>. We can bring these resources to bear to help significantly accelerate a customer’s journey to becoming a Cloud Native enterprise  </a:t>
            </a:r>
            <a:endParaRPr lang="en-US" sz="1200" dirty="0">
              <a:solidFill>
                <a:schemeClr val="bg1"/>
              </a:solidFill>
            </a:endParaRPr>
          </a:p>
        </p:txBody>
      </p:sp>
      <p:pic>
        <p:nvPicPr>
          <p:cNvPr id="10" name="Picture 2" descr="http://photos4.meetupstatic.com/photos/event/7/8/f/c/global_249990972.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02881" y="2879617"/>
            <a:ext cx="919436" cy="919436"/>
          </a:xfrm>
          <a:prstGeom prst="roundRect">
            <a:avLst>
              <a:gd name="adj" fmla="val 22615"/>
            </a:avLst>
          </a:prstGeom>
          <a:solidFill>
            <a:srgbClr val="FFFFFF">
              <a:shade val="85000"/>
            </a:srgbClr>
          </a:solidFill>
          <a:ln>
            <a:noFill/>
          </a:ln>
          <a:effectLst/>
          <a:extLst/>
        </p:spPr>
      </p:pic>
      <p:sp>
        <p:nvSpPr>
          <p:cNvPr id="2" name="TextBox 1"/>
          <p:cNvSpPr txBox="1"/>
          <p:nvPr/>
        </p:nvSpPr>
        <p:spPr>
          <a:xfrm>
            <a:off x="1194053" y="1045774"/>
            <a:ext cx="1020371" cy="461665"/>
          </a:xfrm>
          <a:prstGeom prst="rect">
            <a:avLst/>
          </a:prstGeom>
          <a:noFill/>
        </p:spPr>
        <p:txBody>
          <a:bodyPr wrap="square" rtlCol="0">
            <a:spAutoFit/>
          </a:bodyPr>
          <a:lstStyle/>
          <a:p>
            <a:r>
              <a:rPr lang="en-US" sz="2400" dirty="0">
                <a:solidFill>
                  <a:schemeClr val="bg1"/>
                </a:solidFill>
                <a:latin typeface="Calibri"/>
                <a:cs typeface="Calibri"/>
              </a:rPr>
              <a:t>Spring</a:t>
            </a:r>
            <a:endParaRPr lang="en-US" sz="2400" dirty="0"/>
          </a:p>
        </p:txBody>
      </p:sp>
      <p:sp>
        <p:nvSpPr>
          <p:cNvPr id="13" name="TextBox 12"/>
          <p:cNvSpPr txBox="1"/>
          <p:nvPr/>
        </p:nvSpPr>
        <p:spPr>
          <a:xfrm>
            <a:off x="3452327" y="1045774"/>
            <a:ext cx="1638678" cy="461665"/>
          </a:xfrm>
          <a:prstGeom prst="rect">
            <a:avLst/>
          </a:prstGeom>
          <a:noFill/>
        </p:spPr>
        <p:txBody>
          <a:bodyPr wrap="square" rtlCol="0">
            <a:spAutoFit/>
          </a:bodyPr>
          <a:lstStyle/>
          <a:p>
            <a:r>
              <a:rPr lang="en-US" sz="2400" dirty="0" smtClean="0">
                <a:solidFill>
                  <a:schemeClr val="bg1"/>
                </a:solidFill>
                <a:latin typeface="Calibri"/>
                <a:cs typeface="Calibri"/>
              </a:rPr>
              <a:t>Spring Boot</a:t>
            </a:r>
            <a:endParaRPr lang="en-US" sz="2400" dirty="0"/>
          </a:p>
        </p:txBody>
      </p:sp>
      <p:sp>
        <p:nvSpPr>
          <p:cNvPr id="17" name="TextBox 16"/>
          <p:cNvSpPr txBox="1"/>
          <p:nvPr/>
        </p:nvSpPr>
        <p:spPr>
          <a:xfrm>
            <a:off x="6068254" y="1045774"/>
            <a:ext cx="1911934" cy="461665"/>
          </a:xfrm>
          <a:prstGeom prst="rect">
            <a:avLst/>
          </a:prstGeom>
          <a:noFill/>
        </p:spPr>
        <p:txBody>
          <a:bodyPr wrap="square" rtlCol="0">
            <a:spAutoFit/>
          </a:bodyPr>
          <a:lstStyle/>
          <a:p>
            <a:r>
              <a:rPr lang="en-US" sz="2400" dirty="0" smtClean="0">
                <a:solidFill>
                  <a:schemeClr val="bg1"/>
                </a:solidFill>
                <a:latin typeface="Calibri"/>
                <a:cs typeface="Calibri"/>
              </a:rPr>
              <a:t>Spring Cloud</a:t>
            </a:r>
            <a:endParaRPr lang="en-US" sz="2400" dirty="0"/>
          </a:p>
        </p:txBody>
      </p:sp>
      <p:sp>
        <p:nvSpPr>
          <p:cNvPr id="3" name="TextBox 2"/>
          <p:cNvSpPr txBox="1"/>
          <p:nvPr/>
        </p:nvSpPr>
        <p:spPr>
          <a:xfrm>
            <a:off x="597026" y="1823494"/>
            <a:ext cx="2304276" cy="1569660"/>
          </a:xfrm>
          <a:prstGeom prst="rect">
            <a:avLst/>
          </a:prstGeom>
          <a:noFill/>
        </p:spPr>
        <p:txBody>
          <a:bodyPr wrap="square" rtlCol="0">
            <a:spAutoFit/>
          </a:bodyPr>
          <a:lstStyle/>
          <a:p>
            <a:r>
              <a:rPr lang="en-US" sz="1600" dirty="0">
                <a:solidFill>
                  <a:schemeClr val="tx2">
                    <a:lumMod val="95000"/>
                    <a:lumOff val="5000"/>
                  </a:schemeClr>
                </a:solidFill>
              </a:rPr>
              <a:t>#1 Enterprise Java App Framework</a:t>
            </a:r>
          </a:p>
          <a:p>
            <a:endParaRPr lang="en-US" sz="1600" dirty="0">
              <a:solidFill>
                <a:schemeClr val="tx2">
                  <a:lumMod val="95000"/>
                  <a:lumOff val="5000"/>
                </a:schemeClr>
              </a:solidFill>
            </a:endParaRPr>
          </a:p>
          <a:p>
            <a:r>
              <a:rPr lang="en-US" sz="1600" dirty="0">
                <a:solidFill>
                  <a:schemeClr val="tx2">
                    <a:lumMod val="95000"/>
                    <a:lumOff val="5000"/>
                  </a:schemeClr>
                </a:solidFill>
              </a:rPr>
              <a:t>Netflix</a:t>
            </a:r>
          </a:p>
          <a:p>
            <a:endParaRPr lang="en-US" sz="1600" dirty="0">
              <a:solidFill>
                <a:schemeClr val="tx2">
                  <a:lumMod val="95000"/>
                  <a:lumOff val="5000"/>
                </a:schemeClr>
              </a:solidFill>
            </a:endParaRPr>
          </a:p>
          <a:p>
            <a:r>
              <a:rPr lang="en-US" sz="1600" dirty="0">
                <a:solidFill>
                  <a:schemeClr val="tx2">
                    <a:lumMod val="95000"/>
                    <a:lumOff val="5000"/>
                  </a:schemeClr>
                </a:solidFill>
              </a:rPr>
              <a:t>Open </a:t>
            </a:r>
            <a:r>
              <a:rPr lang="en-US" sz="1600" dirty="0" smtClean="0">
                <a:solidFill>
                  <a:schemeClr val="tx2">
                    <a:lumMod val="95000"/>
                    <a:lumOff val="5000"/>
                  </a:schemeClr>
                </a:solidFill>
              </a:rPr>
              <a:t>Source</a:t>
            </a:r>
            <a:endParaRPr lang="en-US" sz="1600" dirty="0">
              <a:solidFill>
                <a:schemeClr val="tx2">
                  <a:lumMod val="95000"/>
                  <a:lumOff val="5000"/>
                </a:schemeClr>
              </a:solidFill>
            </a:endParaRPr>
          </a:p>
        </p:txBody>
      </p:sp>
      <p:sp>
        <p:nvSpPr>
          <p:cNvPr id="18" name="TextBox 17"/>
          <p:cNvSpPr txBox="1"/>
          <p:nvPr/>
        </p:nvSpPr>
        <p:spPr>
          <a:xfrm>
            <a:off x="3225448" y="1965483"/>
            <a:ext cx="2304276" cy="1323439"/>
          </a:xfrm>
          <a:prstGeom prst="rect">
            <a:avLst/>
          </a:prstGeom>
          <a:noFill/>
        </p:spPr>
        <p:txBody>
          <a:bodyPr wrap="square" rtlCol="0">
            <a:spAutoFit/>
          </a:bodyPr>
          <a:lstStyle/>
          <a:p>
            <a:r>
              <a:rPr lang="en-US" sz="1600" dirty="0" smtClean="0">
                <a:solidFill>
                  <a:schemeClr val="tx2">
                    <a:lumMod val="95000"/>
                    <a:lumOff val="5000"/>
                  </a:schemeClr>
                </a:solidFill>
              </a:rPr>
              <a:t>Quick Start</a:t>
            </a:r>
            <a:endParaRPr lang="en-US" sz="1600" dirty="0">
              <a:solidFill>
                <a:schemeClr val="tx2">
                  <a:lumMod val="95000"/>
                  <a:lumOff val="5000"/>
                </a:schemeClr>
              </a:solidFill>
            </a:endParaRPr>
          </a:p>
          <a:p>
            <a:endParaRPr lang="en-US" sz="1600" dirty="0">
              <a:solidFill>
                <a:schemeClr val="tx2">
                  <a:lumMod val="95000"/>
                  <a:lumOff val="5000"/>
                </a:schemeClr>
              </a:solidFill>
            </a:endParaRPr>
          </a:p>
          <a:p>
            <a:r>
              <a:rPr lang="en-US" sz="1600" dirty="0" smtClean="0">
                <a:solidFill>
                  <a:schemeClr val="tx2">
                    <a:lumMod val="95000"/>
                    <a:lumOff val="5000"/>
                  </a:schemeClr>
                </a:solidFill>
              </a:rPr>
              <a:t>Little to no </a:t>
            </a:r>
            <a:r>
              <a:rPr lang="en-US" sz="1600" dirty="0" err="1" smtClean="0">
                <a:solidFill>
                  <a:schemeClr val="tx2">
                    <a:lumMod val="95000"/>
                    <a:lumOff val="5000"/>
                  </a:schemeClr>
                </a:solidFill>
              </a:rPr>
              <a:t>Config</a:t>
            </a:r>
            <a:endParaRPr lang="en-US" sz="1600" dirty="0">
              <a:solidFill>
                <a:schemeClr val="tx2">
                  <a:lumMod val="95000"/>
                  <a:lumOff val="5000"/>
                </a:schemeClr>
              </a:solidFill>
            </a:endParaRPr>
          </a:p>
          <a:p>
            <a:endParaRPr lang="en-US" sz="1600" dirty="0">
              <a:solidFill>
                <a:schemeClr val="tx2">
                  <a:lumMod val="95000"/>
                  <a:lumOff val="5000"/>
                </a:schemeClr>
              </a:solidFill>
            </a:endParaRPr>
          </a:p>
          <a:p>
            <a:r>
              <a:rPr lang="en-US" sz="1600" dirty="0" smtClean="0">
                <a:solidFill>
                  <a:schemeClr val="tx2">
                    <a:lumMod val="95000"/>
                    <a:lumOff val="5000"/>
                  </a:schemeClr>
                </a:solidFill>
              </a:rPr>
              <a:t>Opinionated View</a:t>
            </a:r>
            <a:endParaRPr lang="en-US" sz="1600" dirty="0">
              <a:solidFill>
                <a:schemeClr val="tx2">
                  <a:lumMod val="95000"/>
                  <a:lumOff val="5000"/>
                </a:schemeClr>
              </a:solidFill>
            </a:endParaRPr>
          </a:p>
        </p:txBody>
      </p:sp>
    </p:spTree>
    <p:extLst>
      <p:ext uri="{BB962C8B-B14F-4D97-AF65-F5344CB8AC3E}">
        <p14:creationId xmlns:p14="http://schemas.microsoft.com/office/powerpoint/2010/main" val="25820698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http://www.wired.com/wp-content/uploads/2014/06/google-clou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 y="-15261"/>
            <a:ext cx="9143878" cy="515876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netflix.github.io/images/Netflix-OS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1366" y="-120471"/>
            <a:ext cx="3126093" cy="104909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vatars3.githubusercontent.com/u/8216893?v=3&amp;s=2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440" y="464313"/>
            <a:ext cx="1073187" cy="10731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259" y="4137172"/>
            <a:ext cx="4632999" cy="1015663"/>
          </a:xfrm>
          <a:prstGeom prst="rect">
            <a:avLst/>
          </a:prstGeom>
          <a:solidFill>
            <a:schemeClr val="tx1">
              <a:lumMod val="75000"/>
            </a:schemeClr>
          </a:solidFill>
        </p:spPr>
        <p:txBody>
          <a:bodyPr wrap="none" rtlCol="0">
            <a:spAutoFit/>
          </a:bodyPr>
          <a:lstStyle/>
          <a:p>
            <a:r>
              <a:rPr lang="en-US" sz="6000" dirty="0" smtClean="0">
                <a:solidFill>
                  <a:schemeClr val="bg1"/>
                </a:solidFill>
              </a:rPr>
              <a:t>Spring Cloud</a:t>
            </a:r>
            <a:endParaRPr lang="en-US" sz="6000" dirty="0">
              <a:solidFill>
                <a:schemeClr val="bg1"/>
              </a:solidFill>
            </a:endParaRPr>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15198" y="416122"/>
            <a:ext cx="1169568" cy="1169568"/>
          </a:xfrm>
          <a:prstGeom prst="rect">
            <a:avLst/>
          </a:prstGeom>
        </p:spPr>
      </p:pic>
    </p:spTree>
    <p:extLst>
      <p:ext uri="{BB962C8B-B14F-4D97-AF65-F5344CB8AC3E}">
        <p14:creationId xmlns:p14="http://schemas.microsoft.com/office/powerpoint/2010/main" val="39033645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hape 509"/>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27</a:t>
            </a:fld>
            <a:endParaRPr sz="800">
              <a:solidFill>
                <a:srgbClr val="808080"/>
              </a:solidFill>
              <a:uFill>
                <a:solidFill>
                  <a:srgbClr val="808080"/>
                </a:solidFill>
              </a:uFill>
            </a:endParaRPr>
          </a:p>
        </p:txBody>
      </p:sp>
      <p:sp>
        <p:nvSpPr>
          <p:cNvPr id="510" name="Shape 510"/>
          <p:cNvSpPr>
            <a:spLocks noGrp="1"/>
          </p:cNvSpPr>
          <p:nvPr>
            <p:ph type="title"/>
          </p:nvPr>
        </p:nvSpPr>
        <p:spPr>
          <a:prstGeom prst="rect">
            <a:avLst/>
          </a:prstGeom>
        </p:spPr>
        <p:txBody>
          <a:bodyPr/>
          <a:lstStyle/>
          <a:p>
            <a:pPr lvl="0">
              <a:defRPr sz="1800">
                <a:solidFill>
                  <a:srgbClr val="000000"/>
                </a:solidFill>
                <a:uFillTx/>
              </a:defRPr>
            </a:pPr>
            <a:r>
              <a:rPr lang="en-US" sz="3200" dirty="0" smtClean="0">
                <a:solidFill>
                  <a:srgbClr val="2C95DD"/>
                </a:solidFill>
              </a:rPr>
              <a:t>Companies want to be </a:t>
            </a:r>
            <a:r>
              <a:rPr lang="en-US" sz="3200" b="1" dirty="0" smtClean="0">
                <a:solidFill>
                  <a:srgbClr val="2C95DD"/>
                </a:solidFill>
              </a:rPr>
              <a:t>fast</a:t>
            </a:r>
            <a:r>
              <a:rPr lang="en-US" sz="3200" dirty="0" smtClean="0">
                <a:solidFill>
                  <a:srgbClr val="2C95DD"/>
                </a:solidFill>
              </a:rPr>
              <a:t> like Netflix</a:t>
            </a:r>
            <a:endParaRPr sz="3200" b="1" dirty="0">
              <a:solidFill>
                <a:srgbClr val="008881"/>
              </a:solidFill>
              <a:uFill>
                <a:solidFill>
                  <a:srgbClr val="008881"/>
                </a:solidFill>
              </a:uFill>
            </a:endParaRPr>
          </a:p>
        </p:txBody>
      </p:sp>
      <p:sp>
        <p:nvSpPr>
          <p:cNvPr id="6" name="Shape 492"/>
          <p:cNvSpPr>
            <a:spLocks noGrp="1"/>
          </p:cNvSpPr>
          <p:nvPr>
            <p:ph type="body" idx="1"/>
          </p:nvPr>
        </p:nvSpPr>
        <p:spPr>
          <a:xfrm>
            <a:off x="366714" y="1074737"/>
            <a:ext cx="6296410" cy="3429001"/>
          </a:xfrm>
          <a:prstGeom prst="rect">
            <a:avLst/>
          </a:prstGeom>
        </p:spPr>
        <p:txBody>
          <a:bodyPr/>
          <a:lstStyle/>
          <a:p>
            <a:pPr marL="285750" lvl="0" indent="-285750">
              <a:buFont typeface="Arial"/>
              <a:buChar char="•"/>
              <a:defRPr sz="1800">
                <a:solidFill>
                  <a:srgbClr val="000000"/>
                </a:solidFill>
                <a:uFillTx/>
              </a:defRPr>
            </a:pPr>
            <a:r>
              <a:rPr lang="en-US" sz="1800" dirty="0" smtClean="0">
                <a:solidFill>
                  <a:schemeClr val="bg1"/>
                </a:solidFill>
                <a:uFillTx/>
              </a:rPr>
              <a:t>Netflix needed to be faster to win / disrupt</a:t>
            </a:r>
          </a:p>
          <a:p>
            <a:pPr marL="285750" lvl="0" indent="-285750">
              <a:buFont typeface="Arial"/>
              <a:buChar char="•"/>
              <a:defRPr sz="1800">
                <a:solidFill>
                  <a:srgbClr val="000000"/>
                </a:solidFill>
                <a:uFillTx/>
              </a:defRPr>
            </a:pPr>
            <a:r>
              <a:rPr lang="en-US" sz="1800" dirty="0" smtClean="0">
                <a:solidFill>
                  <a:schemeClr val="bg1"/>
                </a:solidFill>
                <a:uFillTx/>
              </a:rPr>
              <a:t>Pioneer &amp; vocal proponent of </a:t>
            </a:r>
            <a:r>
              <a:rPr lang="en-US" sz="1800" dirty="0" smtClean="0">
                <a:solidFill>
                  <a:schemeClr val="bg1"/>
                </a:solidFill>
              </a:rPr>
              <a:t>micros</a:t>
            </a:r>
            <a:r>
              <a:rPr lang="en-US" sz="1800" dirty="0" smtClean="0">
                <a:solidFill>
                  <a:schemeClr val="bg1"/>
                </a:solidFill>
                <a:uFillTx/>
              </a:rPr>
              <a:t>ervices</a:t>
            </a:r>
            <a:r>
              <a:rPr lang="en-US" sz="1800" dirty="0">
                <a:solidFill>
                  <a:schemeClr val="bg1"/>
                </a:solidFill>
              </a:rPr>
              <a:t> </a:t>
            </a:r>
            <a:r>
              <a:rPr lang="en-US" sz="1800" dirty="0" smtClean="0">
                <a:solidFill>
                  <a:schemeClr val="bg1"/>
                </a:solidFill>
                <a:uFillTx/>
              </a:rPr>
              <a:t>- the key to their speed and success</a:t>
            </a:r>
          </a:p>
          <a:p>
            <a:pPr marL="285750" lvl="0" indent="-285750">
              <a:buFont typeface="Arial"/>
              <a:buChar char="•"/>
              <a:defRPr sz="1800">
                <a:solidFill>
                  <a:srgbClr val="000000"/>
                </a:solidFill>
                <a:uFillTx/>
              </a:defRPr>
            </a:pPr>
            <a:r>
              <a:rPr lang="en-US" sz="1800" dirty="0" smtClean="0">
                <a:solidFill>
                  <a:schemeClr val="bg1"/>
                </a:solidFill>
                <a:uFillTx/>
              </a:rPr>
              <a:t>Netflix OSS supplies parts, but it’s not a </a:t>
            </a:r>
            <a:r>
              <a:rPr lang="en-US" sz="1800" dirty="0" smtClean="0">
                <a:solidFill>
                  <a:schemeClr val="bg1"/>
                </a:solidFill>
              </a:rPr>
              <a:t>solution</a:t>
            </a:r>
            <a:endParaRPr lang="en-US" sz="1800" dirty="0" smtClean="0">
              <a:solidFill>
                <a:schemeClr val="bg1"/>
              </a:solidFill>
              <a:uFillTx/>
            </a:endParaRPr>
          </a:p>
          <a:p>
            <a:pPr marL="285750" indent="-285750">
              <a:buFont typeface="Arial"/>
              <a:buChar char="•"/>
              <a:defRPr sz="1800">
                <a:solidFill>
                  <a:srgbClr val="000000"/>
                </a:solidFill>
                <a:uFillTx/>
              </a:defRPr>
            </a:pPr>
            <a:r>
              <a:rPr lang="en-US" sz="1800" dirty="0" smtClean="0">
                <a:solidFill>
                  <a:schemeClr val="bg1"/>
                </a:solidFill>
                <a:uFillTx/>
              </a:rPr>
              <a:t>Difficult for enterprises to build it themselves</a:t>
            </a:r>
            <a:endParaRPr lang="en-US" sz="1800" dirty="0">
              <a:solidFill>
                <a:schemeClr val="bg1"/>
              </a:solidFill>
              <a:uFillTx/>
            </a:endParaRPr>
          </a:p>
          <a:p>
            <a:pPr marL="285750" lvl="0" indent="-285750">
              <a:buFont typeface="Arial"/>
              <a:buChar char="•"/>
              <a:defRPr sz="1800">
                <a:solidFill>
                  <a:srgbClr val="000000"/>
                </a:solidFill>
                <a:uFillTx/>
              </a:defRPr>
            </a:pPr>
            <a:r>
              <a:rPr lang="en-US" sz="1800" dirty="0" smtClean="0">
                <a:solidFill>
                  <a:schemeClr val="bg1"/>
                </a:solidFill>
                <a:uFillTx/>
              </a:rPr>
              <a:t>Pivotal offers the closest thing to “Netflix in a box” today</a:t>
            </a:r>
          </a:p>
          <a:p>
            <a:pPr marL="0" lvl="0" indent="0">
              <a:buNone/>
              <a:defRPr sz="1800">
                <a:solidFill>
                  <a:srgbClr val="000000"/>
                </a:solidFill>
                <a:uFillTx/>
              </a:defRPr>
            </a:pPr>
            <a:endParaRPr lang="en-US" sz="1600" dirty="0">
              <a:solidFill>
                <a:srgbClr val="000000"/>
              </a:solidFill>
              <a:uFillTx/>
            </a:endParaRPr>
          </a:p>
          <a:p>
            <a:pPr>
              <a:buFont typeface="Wingdings" pitchFamily="2" charset="2"/>
              <a:buChar char="§"/>
              <a:defRPr sz="1800">
                <a:solidFill>
                  <a:srgbClr val="000000"/>
                </a:solidFill>
                <a:uFillTx/>
              </a:defRPr>
            </a:pPr>
            <a:endParaRPr lang="en-US" sz="1600" b="1" dirty="0" smtClean="0">
              <a:solidFill>
                <a:srgbClr val="000000"/>
              </a:solidFill>
              <a:uFillTx/>
            </a:endParaRPr>
          </a:p>
          <a:p>
            <a:pPr lvl="0">
              <a:buFont typeface="Wingdings" pitchFamily="2" charset="2"/>
              <a:buChar char="§"/>
              <a:defRPr sz="1800">
                <a:solidFill>
                  <a:srgbClr val="000000"/>
                </a:solidFill>
                <a:uFillTx/>
              </a:defRPr>
            </a:pPr>
            <a:endParaRPr lang="en-US" sz="1600" dirty="0" smtClean="0">
              <a:solidFill>
                <a:srgbClr val="000000"/>
              </a:solidFill>
              <a:uFillTx/>
            </a:endParaRPr>
          </a:p>
        </p:txBody>
      </p:sp>
      <p:pic>
        <p:nvPicPr>
          <p:cNvPr id="5" name="Picture 2" descr="http://photos4.meetupstatic.com/photos/event/7/8/f/c/global_249990972.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3124" y="1316708"/>
            <a:ext cx="2157026" cy="21570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7" name="TextBox 6"/>
          <p:cNvSpPr txBox="1"/>
          <p:nvPr/>
        </p:nvSpPr>
        <p:spPr>
          <a:xfrm>
            <a:off x="718737" y="3473734"/>
            <a:ext cx="5165033" cy="677108"/>
          </a:xfrm>
          <a:prstGeom prst="rect">
            <a:avLst/>
          </a:prstGeom>
          <a:noFill/>
          <a:ln>
            <a:solidFill>
              <a:srgbClr val="00786E"/>
            </a:solidFill>
          </a:ln>
        </p:spPr>
        <p:txBody>
          <a:bodyPr wrap="square" rtlCol="0">
            <a:spAutoFit/>
          </a:bodyPr>
          <a:lstStyle/>
          <a:p>
            <a:r>
              <a:rPr lang="en-US" dirty="0" smtClean="0">
                <a:solidFill>
                  <a:schemeClr val="accent2"/>
                </a:solidFill>
              </a:rPr>
              <a:t>“Velocity on the JVM is </a:t>
            </a:r>
            <a:r>
              <a:rPr lang="en-US" dirty="0">
                <a:solidFill>
                  <a:schemeClr val="accent2"/>
                </a:solidFill>
              </a:rPr>
              <a:t>the Killer </a:t>
            </a:r>
            <a:r>
              <a:rPr lang="en-US" dirty="0" smtClean="0">
                <a:solidFill>
                  <a:schemeClr val="accent2"/>
                </a:solidFill>
              </a:rPr>
              <a:t>App”</a:t>
            </a:r>
          </a:p>
          <a:p>
            <a:r>
              <a:rPr lang="en-US" sz="1400" dirty="0" smtClean="0">
                <a:solidFill>
                  <a:schemeClr val="accent2"/>
                </a:solidFill>
              </a:rPr>
              <a:t>- Andy Glover (Netflix </a:t>
            </a:r>
            <a:r>
              <a:rPr lang="en-US" sz="1400" dirty="0" err="1" smtClean="0">
                <a:solidFill>
                  <a:schemeClr val="accent2"/>
                </a:solidFill>
              </a:rPr>
              <a:t>Eng</a:t>
            </a:r>
            <a:r>
              <a:rPr lang="en-US" sz="1400" dirty="0" smtClean="0">
                <a:solidFill>
                  <a:schemeClr val="accent2"/>
                </a:solidFill>
              </a:rPr>
              <a:t>) @ SpringOne2GX 2014 Keynote</a:t>
            </a:r>
          </a:p>
          <a:p>
            <a:r>
              <a:rPr lang="en-US" sz="1000" dirty="0">
                <a:solidFill>
                  <a:schemeClr val="accent2"/>
                </a:solidFill>
              </a:rPr>
              <a:t>https://youtu.be/xU267-YHN5c?t=1938</a:t>
            </a:r>
            <a:endParaRPr lang="en-US" sz="1000" dirty="0" smtClean="0">
              <a:solidFill>
                <a:schemeClr val="accent2"/>
              </a:solidFill>
            </a:endParaRPr>
          </a:p>
        </p:txBody>
      </p:sp>
      <p:sp>
        <p:nvSpPr>
          <p:cNvPr id="2" name="Rectangle 1"/>
          <p:cNvSpPr/>
          <p:nvPr/>
        </p:nvSpPr>
        <p:spPr>
          <a:xfrm>
            <a:off x="252253" y="2949822"/>
            <a:ext cx="595035" cy="1569660"/>
          </a:xfrm>
          <a:prstGeom prst="rect">
            <a:avLst/>
          </a:prstGeom>
          <a:noFill/>
        </p:spPr>
        <p:txBody>
          <a:bodyPr wrap="none" lIns="91440" tIns="45720" rIns="91440" bIns="45720">
            <a:spAutoFit/>
          </a:bodyPr>
          <a:lstStyle/>
          <a:p>
            <a:pPr algn="ctr"/>
            <a:r>
              <a:rPr lang="en-US" sz="9600" b="0" cap="none" spc="0" dirty="0" smtClean="0">
                <a:ln w="0"/>
                <a:solidFill>
                  <a:schemeClr val="accent1"/>
                </a:solidFill>
                <a:effectLst>
                  <a:outerShdw blurRad="38100" dist="25400" dir="5400000" algn="ctr" rotWithShape="0">
                    <a:srgbClr val="6E747A">
                      <a:alpha val="43000"/>
                    </a:srgbClr>
                  </a:outerShdw>
                </a:effectLst>
              </a:rPr>
              <a:t>“</a:t>
            </a:r>
            <a:endParaRPr lang="en-US" sz="96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078148615"/>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txBox="1">
            <a:spLocks/>
          </p:cNvSpPr>
          <p:nvPr/>
        </p:nvSpPr>
        <p:spPr>
          <a:xfrm>
            <a:off x="366712" y="72571"/>
            <a:ext cx="8410499" cy="4605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smtClean="0">
                <a:solidFill>
                  <a:srgbClr val="2C95DD"/>
                </a:solidFill>
              </a:rPr>
              <a:t>Spring Cloud Services Suite</a:t>
            </a:r>
            <a:endParaRPr lang="en-US" sz="3200" dirty="0" smtClean="0">
              <a:solidFill>
                <a:schemeClr val="accent1"/>
              </a:solidFill>
            </a:endParaRPr>
          </a:p>
        </p:txBody>
      </p:sp>
      <p:grpSp>
        <p:nvGrpSpPr>
          <p:cNvPr id="17" name="Group 16"/>
          <p:cNvGrpSpPr/>
          <p:nvPr/>
        </p:nvGrpSpPr>
        <p:grpSpPr>
          <a:xfrm>
            <a:off x="262367" y="1872926"/>
            <a:ext cx="1252763" cy="1757108"/>
            <a:chOff x="315553" y="1766452"/>
            <a:chExt cx="1252763" cy="1757108"/>
          </a:xfrm>
        </p:grpSpPr>
        <p:sp>
          <p:nvSpPr>
            <p:cNvPr id="20" name="Shape 675"/>
            <p:cNvSpPr/>
            <p:nvPr/>
          </p:nvSpPr>
          <p:spPr>
            <a:xfrm>
              <a:off x="364900" y="3092673"/>
              <a:ext cx="1126924" cy="4308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lang="en-US" sz="1400" b="1" dirty="0" smtClean="0">
                  <a:solidFill>
                    <a:schemeClr val="bg1"/>
                  </a:solidFill>
                  <a:uFill>
                    <a:solidFill>
                      <a:srgbClr val="4D4D4D"/>
                    </a:solidFill>
                  </a:uFill>
                  <a:latin typeface="FreightSans Pro Medium"/>
                  <a:ea typeface="Avenir Next Regular"/>
                  <a:cs typeface="FreightSans Pro Medium"/>
                  <a:sym typeface="Avenir Next Regular"/>
                </a:rPr>
                <a:t>Spring Cloud</a:t>
              </a:r>
            </a:p>
            <a:p>
              <a:pPr lvl="0" algn="ctr">
                <a:defRPr>
                  <a:solidFill>
                    <a:srgbClr val="000000"/>
                  </a:solidFill>
                  <a:uFillTx/>
                </a:defRPr>
              </a:pPr>
              <a:r>
                <a:rPr lang="en-US" sz="1400" b="1" dirty="0" smtClean="0">
                  <a:solidFill>
                    <a:schemeClr val="bg1"/>
                  </a:solidFill>
                  <a:uFill>
                    <a:solidFill>
                      <a:srgbClr val="4D4D4D"/>
                    </a:solidFill>
                  </a:uFill>
                  <a:latin typeface="FreightSans Pro Medium"/>
                  <a:ea typeface="Avenir Next Regular"/>
                  <a:cs typeface="FreightSans Pro Medium"/>
                  <a:sym typeface="Avenir Next Regular"/>
                </a:rPr>
                <a:t>Services</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553" y="1766452"/>
              <a:ext cx="1252763" cy="1252763"/>
            </a:xfrm>
            <a:prstGeom prst="rect">
              <a:avLst/>
            </a:prstGeom>
          </p:spPr>
        </p:pic>
      </p:grpSp>
      <p:grpSp>
        <p:nvGrpSpPr>
          <p:cNvPr id="23" name="Group 22"/>
          <p:cNvGrpSpPr/>
          <p:nvPr/>
        </p:nvGrpSpPr>
        <p:grpSpPr>
          <a:xfrm>
            <a:off x="1985444" y="1020415"/>
            <a:ext cx="6742779" cy="883798"/>
            <a:chOff x="2038630" y="913941"/>
            <a:chExt cx="6742779" cy="883798"/>
          </a:xfrm>
        </p:grpSpPr>
        <p:grpSp>
          <p:nvGrpSpPr>
            <p:cNvPr id="24" name="Group 663"/>
            <p:cNvGrpSpPr/>
            <p:nvPr/>
          </p:nvGrpSpPr>
          <p:grpSpPr>
            <a:xfrm>
              <a:off x="2038630" y="913941"/>
              <a:ext cx="1179810" cy="883798"/>
              <a:chOff x="-173475" y="0"/>
              <a:chExt cx="2218471" cy="1661858"/>
            </a:xfrm>
          </p:grpSpPr>
          <p:pic>
            <p:nvPicPr>
              <p:cNvPr id="26" name="pasted-image.png"/>
              <p:cNvPicPr/>
              <p:nvPr/>
            </p:nvPicPr>
            <p:blipFill>
              <a:blip r:embed="rId4" cstate="screen">
                <a:extLst>
                  <a:ext uri="{28A0092B-C50C-407E-A947-70E740481C1C}">
                    <a14:useLocalDpi xmlns:a14="http://schemas.microsoft.com/office/drawing/2010/main"/>
                  </a:ext>
                </a:extLst>
              </a:blip>
              <a:stretch>
                <a:fillRect/>
              </a:stretch>
            </p:blipFill>
            <p:spPr>
              <a:xfrm>
                <a:off x="300761" y="0"/>
                <a:ext cx="1270001" cy="1270000"/>
              </a:xfrm>
              <a:prstGeom prst="rect">
                <a:avLst/>
              </a:prstGeom>
              <a:ln w="12700" cap="flat">
                <a:noFill/>
                <a:miter lim="400000"/>
              </a:ln>
              <a:effectLst/>
            </p:spPr>
          </p:pic>
          <p:sp>
            <p:nvSpPr>
              <p:cNvPr id="27" name="Shape 662"/>
              <p:cNvSpPr/>
              <p:nvPr/>
            </p:nvSpPr>
            <p:spPr>
              <a:xfrm>
                <a:off x="-173475" y="1256746"/>
                <a:ext cx="2218471" cy="405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1400" b="1" dirty="0" smtClean="0">
                    <a:solidFill>
                      <a:schemeClr val="bg1"/>
                    </a:solidFill>
                    <a:uFill>
                      <a:solidFill>
                        <a:srgbClr val="4D4D4D"/>
                      </a:solidFill>
                    </a:uFill>
                    <a:latin typeface="FreightSans Pro Medium"/>
                    <a:ea typeface="Avenir Next Regular"/>
                    <a:cs typeface="FreightSans Pro Medium"/>
                    <a:sym typeface="Avenir Next Regular"/>
                  </a:rPr>
                  <a:t>Config Server</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grpSp>
        <p:sp>
          <p:nvSpPr>
            <p:cNvPr id="25" name="Rectangle 24"/>
            <p:cNvSpPr/>
            <p:nvPr/>
          </p:nvSpPr>
          <p:spPr>
            <a:xfrm>
              <a:off x="3340235" y="913941"/>
              <a:ext cx="5441174" cy="584776"/>
            </a:xfrm>
            <a:prstGeom prst="rect">
              <a:avLst/>
            </a:prstGeom>
          </p:spPr>
          <p:txBody>
            <a:bodyPr wrap="square">
              <a:spAutoFit/>
            </a:bodyPr>
            <a:lstStyle/>
            <a:p>
              <a:pPr marL="285750" indent="-285750">
                <a:buClr>
                  <a:schemeClr val="bg1"/>
                </a:buClr>
                <a:buFont typeface="Arial"/>
                <a:buChar char="•"/>
                <a:defRPr sz="1800">
                  <a:solidFill>
                    <a:srgbClr val="000000"/>
                  </a:solidFill>
                  <a:uFillTx/>
                </a:defRPr>
              </a:pPr>
              <a:r>
                <a:rPr lang="en-US" sz="1600" dirty="0" err="1" smtClean="0">
                  <a:solidFill>
                    <a:srgbClr val="007CA2"/>
                  </a:solidFill>
                  <a:uFill>
                    <a:solidFill>
                      <a:srgbClr val="4D4D4D"/>
                    </a:solidFill>
                  </a:uFill>
                </a:rPr>
                <a:t>Github</a:t>
              </a:r>
              <a:r>
                <a:rPr lang="en-US" sz="1600" dirty="0" smtClean="0">
                  <a:solidFill>
                    <a:srgbClr val="007CA2"/>
                  </a:solidFill>
                  <a:uFill>
                    <a:solidFill>
                      <a:srgbClr val="4D4D4D"/>
                    </a:solidFill>
                  </a:uFill>
                </a:rPr>
                <a:t> </a:t>
              </a:r>
              <a:r>
                <a:rPr lang="en-US" sz="1600" dirty="0">
                  <a:solidFill>
                    <a:srgbClr val="FFFFFF"/>
                  </a:solidFill>
                  <a:uFill>
                    <a:solidFill>
                      <a:srgbClr val="4D4D4D"/>
                    </a:solidFill>
                  </a:uFill>
                </a:rPr>
                <a:t>URL for </a:t>
              </a:r>
              <a:r>
                <a:rPr lang="en-US" sz="1600" dirty="0" err="1">
                  <a:solidFill>
                    <a:srgbClr val="F27C3A"/>
                  </a:solidFill>
                  <a:uFill>
                    <a:solidFill>
                      <a:srgbClr val="4D4D4D"/>
                    </a:solidFill>
                  </a:uFill>
                </a:rPr>
                <a:t>Config</a:t>
              </a:r>
              <a:r>
                <a:rPr lang="en-US" sz="1600" dirty="0">
                  <a:solidFill>
                    <a:srgbClr val="F27C3A"/>
                  </a:solidFill>
                  <a:uFill>
                    <a:solidFill>
                      <a:srgbClr val="4D4D4D"/>
                    </a:solidFill>
                  </a:uFill>
                </a:rPr>
                <a:t> </a:t>
              </a:r>
              <a:r>
                <a:rPr lang="en-US" sz="1600" dirty="0" smtClean="0">
                  <a:solidFill>
                    <a:srgbClr val="F27C3A"/>
                  </a:solidFill>
                  <a:uFill>
                    <a:solidFill>
                      <a:srgbClr val="4D4D4D"/>
                    </a:solidFill>
                  </a:uFill>
                </a:rPr>
                <a:t>Repo </a:t>
              </a:r>
              <a:r>
                <a:rPr lang="en-US" sz="1600" dirty="0">
                  <a:solidFill>
                    <a:srgbClr val="FFFFFF"/>
                  </a:solidFill>
                  <a:uFill>
                    <a:solidFill>
                      <a:srgbClr val="4D4D4D"/>
                    </a:solidFill>
                  </a:uFill>
                </a:rPr>
                <a:t>provided via Service Dashboard (post-provisioning</a:t>
              </a:r>
              <a:r>
                <a:rPr lang="en-US" sz="1600" dirty="0" smtClean="0">
                  <a:solidFill>
                    <a:srgbClr val="FFFFFF"/>
                  </a:solidFill>
                  <a:uFill>
                    <a:solidFill>
                      <a:srgbClr val="4D4D4D"/>
                    </a:solidFill>
                  </a:uFill>
                </a:rPr>
                <a:t>)</a:t>
              </a:r>
            </a:p>
          </p:txBody>
        </p:sp>
      </p:grpSp>
      <p:grpSp>
        <p:nvGrpSpPr>
          <p:cNvPr id="28" name="Group 27"/>
          <p:cNvGrpSpPr/>
          <p:nvPr/>
        </p:nvGrpSpPr>
        <p:grpSpPr>
          <a:xfrm>
            <a:off x="1879863" y="2249626"/>
            <a:ext cx="6848360" cy="890845"/>
            <a:chOff x="1933049" y="2143152"/>
            <a:chExt cx="6848360" cy="890845"/>
          </a:xfrm>
        </p:grpSpPr>
        <p:grpSp>
          <p:nvGrpSpPr>
            <p:cNvPr id="29" name="Group 666"/>
            <p:cNvGrpSpPr/>
            <p:nvPr/>
          </p:nvGrpSpPr>
          <p:grpSpPr>
            <a:xfrm>
              <a:off x="1933049" y="2143152"/>
              <a:ext cx="1407186" cy="890845"/>
              <a:chOff x="-387251" y="0"/>
              <a:chExt cx="2646024" cy="1675112"/>
            </a:xfrm>
          </p:grpSpPr>
          <p:pic>
            <p:nvPicPr>
              <p:cNvPr id="31" name="pasted-image.png"/>
              <p:cNvPicPr/>
              <p:nvPr/>
            </p:nvPicPr>
            <p:blipFill>
              <a:blip r:embed="rId5" cstate="screen">
                <a:extLst>
                  <a:ext uri="{28A0092B-C50C-407E-A947-70E740481C1C}">
                    <a14:useLocalDpi xmlns:a14="http://schemas.microsoft.com/office/drawing/2010/main"/>
                  </a:ext>
                </a:extLst>
              </a:blip>
              <a:stretch>
                <a:fillRect/>
              </a:stretch>
            </p:blipFill>
            <p:spPr>
              <a:xfrm>
                <a:off x="300761" y="0"/>
                <a:ext cx="1270001" cy="1270000"/>
              </a:xfrm>
              <a:prstGeom prst="rect">
                <a:avLst/>
              </a:prstGeom>
              <a:ln w="12700" cap="flat">
                <a:noFill/>
                <a:miter lim="400000"/>
              </a:ln>
              <a:effectLst/>
            </p:spPr>
          </p:pic>
          <p:sp>
            <p:nvSpPr>
              <p:cNvPr id="32" name="Shape 665"/>
              <p:cNvSpPr/>
              <p:nvPr/>
            </p:nvSpPr>
            <p:spPr>
              <a:xfrm>
                <a:off x="-387251" y="1269999"/>
                <a:ext cx="2646024" cy="4051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1400" b="1" dirty="0" smtClean="0">
                    <a:solidFill>
                      <a:schemeClr val="bg1"/>
                    </a:solidFill>
                    <a:uFill>
                      <a:solidFill>
                        <a:srgbClr val="4D4D4D"/>
                      </a:solidFill>
                    </a:uFill>
                    <a:latin typeface="FreightSans Pro Medium"/>
                    <a:ea typeface="Avenir Next Regular"/>
                    <a:cs typeface="FreightSans Pro Medium"/>
                    <a:sym typeface="Avenir Next Regular"/>
                  </a:rPr>
                  <a:t>Service Registry</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grpSp>
        <p:sp>
          <p:nvSpPr>
            <p:cNvPr id="30" name="Rectangle 29"/>
            <p:cNvSpPr/>
            <p:nvPr/>
          </p:nvSpPr>
          <p:spPr>
            <a:xfrm>
              <a:off x="3340235" y="2177930"/>
              <a:ext cx="5441174" cy="584776"/>
            </a:xfrm>
            <a:prstGeom prst="rect">
              <a:avLst/>
            </a:prstGeom>
          </p:spPr>
          <p:txBody>
            <a:bodyPr wrap="square">
              <a:spAutoFit/>
            </a:bodyPr>
            <a:lstStyle/>
            <a:p>
              <a:pPr marL="285750" indent="-285750" defTabSz="86868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Service </a:t>
              </a:r>
              <a:r>
                <a:rPr lang="en-US" sz="1600" dirty="0">
                  <a:solidFill>
                    <a:srgbClr val="007CA2"/>
                  </a:solidFill>
                  <a:uFill>
                    <a:solidFill>
                      <a:srgbClr val="4D4D4D"/>
                    </a:solidFill>
                  </a:uFill>
                </a:rPr>
                <a:t>Registration</a:t>
              </a:r>
              <a:r>
                <a:rPr lang="en-US" sz="1600" dirty="0">
                  <a:solidFill>
                    <a:srgbClr val="FFFFFF"/>
                  </a:solidFill>
                  <a:uFill>
                    <a:solidFill>
                      <a:srgbClr val="4D4D4D"/>
                    </a:solidFill>
                  </a:uFill>
                </a:rPr>
                <a:t> and </a:t>
              </a:r>
              <a:r>
                <a:rPr lang="en-US" sz="1600" dirty="0">
                  <a:solidFill>
                    <a:srgbClr val="F27C3A"/>
                  </a:solidFill>
                  <a:uFill>
                    <a:solidFill>
                      <a:srgbClr val="4D4D4D"/>
                    </a:solidFill>
                  </a:uFill>
                </a:rPr>
                <a:t>Discovery</a:t>
              </a:r>
              <a:r>
                <a:rPr lang="en-US" sz="1600" dirty="0">
                  <a:solidFill>
                    <a:srgbClr val="FFFFFF"/>
                  </a:solidFill>
                  <a:uFill>
                    <a:solidFill>
                      <a:srgbClr val="4D4D4D"/>
                    </a:solidFill>
                  </a:uFill>
                </a:rPr>
                <a:t> via Netflix OSS </a:t>
              </a:r>
              <a:r>
                <a:rPr lang="en-US" sz="1600" dirty="0" smtClean="0">
                  <a:solidFill>
                    <a:srgbClr val="FFFFFF"/>
                  </a:solidFill>
                  <a:uFill>
                    <a:solidFill>
                      <a:srgbClr val="4D4D4D"/>
                    </a:solidFill>
                  </a:uFill>
                </a:rPr>
                <a:t>Eureka</a:t>
              </a:r>
            </a:p>
          </p:txBody>
        </p:sp>
      </p:grpSp>
      <p:grpSp>
        <p:nvGrpSpPr>
          <p:cNvPr id="33" name="Group 32"/>
          <p:cNvGrpSpPr/>
          <p:nvPr/>
        </p:nvGrpSpPr>
        <p:grpSpPr>
          <a:xfrm>
            <a:off x="1570535" y="3467161"/>
            <a:ext cx="7153490" cy="1106288"/>
            <a:chOff x="1623721" y="3360687"/>
            <a:chExt cx="7153490" cy="1106288"/>
          </a:xfrm>
        </p:grpSpPr>
        <p:grpSp>
          <p:nvGrpSpPr>
            <p:cNvPr id="34" name="Group 669"/>
            <p:cNvGrpSpPr/>
            <p:nvPr/>
          </p:nvGrpSpPr>
          <p:grpSpPr>
            <a:xfrm>
              <a:off x="1623721" y="3360687"/>
              <a:ext cx="2052320" cy="1106288"/>
              <a:chOff x="-698067" y="0"/>
              <a:chExt cx="3859108" cy="2080224"/>
            </a:xfrm>
          </p:grpSpPr>
          <p:pic>
            <p:nvPicPr>
              <p:cNvPr id="36" name="pasted-image.png"/>
              <p:cNvPicPr/>
              <p:nvPr/>
            </p:nvPicPr>
            <p:blipFill>
              <a:blip r:embed="rId6" cstate="screen">
                <a:extLst>
                  <a:ext uri="{28A0092B-C50C-407E-A947-70E740481C1C}">
                    <a14:useLocalDpi xmlns:a14="http://schemas.microsoft.com/office/drawing/2010/main"/>
                  </a:ext>
                </a:extLst>
              </a:blip>
              <a:stretch>
                <a:fillRect/>
              </a:stretch>
            </p:blipFill>
            <p:spPr>
              <a:xfrm>
                <a:off x="522008" y="0"/>
                <a:ext cx="1270001" cy="1270000"/>
              </a:xfrm>
              <a:prstGeom prst="rect">
                <a:avLst/>
              </a:prstGeom>
              <a:ln w="12700" cap="flat">
                <a:noFill/>
                <a:miter lim="400000"/>
              </a:ln>
              <a:effectLst/>
            </p:spPr>
          </p:pic>
          <p:sp>
            <p:nvSpPr>
              <p:cNvPr id="37" name="Shape 668"/>
              <p:cNvSpPr/>
              <p:nvPr/>
            </p:nvSpPr>
            <p:spPr>
              <a:xfrm>
                <a:off x="-698067" y="1270000"/>
                <a:ext cx="3859108" cy="8102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algn="ctr">
                  <a:defRPr>
                    <a:solidFill>
                      <a:srgbClr val="000000"/>
                    </a:solidFill>
                    <a:uFillTx/>
                  </a:defRPr>
                </a:pPr>
                <a:r>
                  <a:rPr sz="1400" b="1" dirty="0" smtClean="0">
                    <a:solidFill>
                      <a:schemeClr val="bg1"/>
                    </a:solidFill>
                    <a:uFill>
                      <a:solidFill>
                        <a:srgbClr val="4D4D4D"/>
                      </a:solidFill>
                    </a:uFill>
                    <a:latin typeface="FreightSans Pro Medium"/>
                    <a:ea typeface="Avenir Next Regular"/>
                    <a:cs typeface="FreightSans Pro Medium"/>
                    <a:sym typeface="Avenir Next Regular"/>
                  </a:rPr>
                  <a:t>Circuit </a:t>
                </a:r>
                <a:r>
                  <a:rPr sz="1400" b="1" dirty="0">
                    <a:solidFill>
                      <a:schemeClr val="bg1"/>
                    </a:solidFill>
                    <a:uFill>
                      <a:solidFill>
                        <a:srgbClr val="4D4D4D"/>
                      </a:solidFill>
                    </a:uFill>
                    <a:latin typeface="FreightSans Pro Medium"/>
                    <a:ea typeface="Avenir Next Regular"/>
                    <a:cs typeface="FreightSans Pro Medium"/>
                    <a:sym typeface="Avenir Next Regular"/>
                  </a:rPr>
                  <a:t>Breaker </a:t>
                </a:r>
                <a:r>
                  <a:rPr sz="1400" b="1" dirty="0" smtClean="0">
                    <a:solidFill>
                      <a:schemeClr val="bg1"/>
                    </a:solidFill>
                    <a:uFill>
                      <a:solidFill>
                        <a:srgbClr val="4D4D4D"/>
                      </a:solidFill>
                    </a:uFill>
                    <a:latin typeface="FreightSans Pro Medium"/>
                    <a:ea typeface="Avenir Next Regular"/>
                    <a:cs typeface="FreightSans Pro Medium"/>
                    <a:sym typeface="Avenir Next Regular"/>
                  </a:rPr>
                  <a:t>Dashboard</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grpSp>
        <p:sp>
          <p:nvSpPr>
            <p:cNvPr id="35" name="Rectangle 34"/>
            <p:cNvSpPr/>
            <p:nvPr/>
          </p:nvSpPr>
          <p:spPr>
            <a:xfrm>
              <a:off x="3336037" y="3451312"/>
              <a:ext cx="5441174" cy="584776"/>
            </a:xfrm>
            <a:prstGeom prst="rect">
              <a:avLst/>
            </a:prstGeom>
          </p:spPr>
          <p:txBody>
            <a:bodyPr wrap="square">
              <a:spAutoFit/>
            </a:bodyPr>
            <a:lstStyle/>
            <a:p>
              <a:pPr marL="285750" indent="-28575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Netflix OSS Turbine + </a:t>
              </a:r>
              <a:r>
                <a:rPr lang="en-US" sz="1600" dirty="0" err="1">
                  <a:solidFill>
                    <a:srgbClr val="F27C3A"/>
                  </a:solidFill>
                  <a:uFill>
                    <a:solidFill>
                      <a:srgbClr val="4D4D4D"/>
                    </a:solidFill>
                  </a:uFill>
                </a:rPr>
                <a:t>Hystrix</a:t>
              </a:r>
              <a:r>
                <a:rPr lang="en-US" sz="1600" dirty="0">
                  <a:solidFill>
                    <a:srgbClr val="F27C3A"/>
                  </a:solidFill>
                  <a:uFill>
                    <a:solidFill>
                      <a:srgbClr val="4D4D4D"/>
                    </a:solidFill>
                  </a:uFill>
                </a:rPr>
                <a:t> </a:t>
              </a:r>
              <a:r>
                <a:rPr lang="en-US" sz="1600" dirty="0">
                  <a:solidFill>
                    <a:srgbClr val="FFFFFF"/>
                  </a:solidFill>
                  <a:uFill>
                    <a:solidFill>
                      <a:srgbClr val="4D4D4D"/>
                    </a:solidFill>
                  </a:uFill>
                </a:rPr>
                <a:t>Dashboard</a:t>
              </a:r>
            </a:p>
            <a:p>
              <a:pPr marL="285750" indent="-28575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Aggregation via AMQP (</a:t>
              </a:r>
              <a:r>
                <a:rPr lang="en-US" sz="1600" dirty="0" err="1">
                  <a:solidFill>
                    <a:schemeClr val="accent5"/>
                  </a:solidFill>
                  <a:uFill>
                    <a:solidFill>
                      <a:srgbClr val="4D4D4D"/>
                    </a:solidFill>
                  </a:uFill>
                </a:rPr>
                <a:t>RabbitMQ</a:t>
              </a:r>
              <a:r>
                <a:rPr lang="en-US" sz="1600" dirty="0">
                  <a:solidFill>
                    <a:srgbClr val="FFFFFF"/>
                  </a:solidFill>
                  <a:uFill>
                    <a:solidFill>
                      <a:srgbClr val="4D4D4D"/>
                    </a:solidFill>
                  </a:uFill>
                </a:rPr>
                <a:t>)</a:t>
              </a:r>
            </a:p>
          </p:txBody>
        </p:sp>
      </p:grpSp>
      <p:grpSp>
        <p:nvGrpSpPr>
          <p:cNvPr id="38" name="Group 37"/>
          <p:cNvGrpSpPr/>
          <p:nvPr/>
        </p:nvGrpSpPr>
        <p:grpSpPr>
          <a:xfrm>
            <a:off x="2955704" y="1690752"/>
            <a:ext cx="3232593" cy="1761996"/>
            <a:chOff x="-3481162" y="551142"/>
            <a:chExt cx="3232593" cy="1761996"/>
          </a:xfrm>
        </p:grpSpPr>
        <p:pic>
          <p:nvPicPr>
            <p:cNvPr id="39" name="Picture 2" descr="http://photos4.meetupstatic.com/photos/event/7/8/f/c/global_249990972.jpe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81162" y="551142"/>
              <a:ext cx="1622951" cy="16229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grpSp>
          <p:nvGrpSpPr>
            <p:cNvPr id="40" name="Group 39"/>
            <p:cNvGrpSpPr/>
            <p:nvPr/>
          </p:nvGrpSpPr>
          <p:grpSpPr>
            <a:xfrm>
              <a:off x="-1501332" y="556030"/>
              <a:ext cx="1252763" cy="1757108"/>
              <a:chOff x="315553" y="1766452"/>
              <a:chExt cx="1252763" cy="1757108"/>
            </a:xfrm>
          </p:grpSpPr>
          <p:sp>
            <p:nvSpPr>
              <p:cNvPr id="41" name="Shape 675"/>
              <p:cNvSpPr/>
              <p:nvPr/>
            </p:nvSpPr>
            <p:spPr>
              <a:xfrm>
                <a:off x="364900" y="3092673"/>
                <a:ext cx="1126924" cy="4308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lang="en-US" sz="1400" b="1" dirty="0" smtClean="0">
                    <a:solidFill>
                      <a:schemeClr val="bg1"/>
                    </a:solidFill>
                    <a:uFill>
                      <a:solidFill>
                        <a:srgbClr val="4D4D4D"/>
                      </a:solidFill>
                    </a:uFill>
                    <a:latin typeface="FreightSans Pro Medium"/>
                    <a:ea typeface="Avenir Next Regular"/>
                    <a:cs typeface="FreightSans Pro Medium"/>
                    <a:sym typeface="Avenir Next Regular"/>
                  </a:rPr>
                  <a:t>Spring Cloud</a:t>
                </a:r>
              </a:p>
              <a:p>
                <a:pPr lvl="0" algn="ctr">
                  <a:defRPr>
                    <a:solidFill>
                      <a:srgbClr val="000000"/>
                    </a:solidFill>
                    <a:uFillTx/>
                  </a:defRPr>
                </a:pPr>
                <a:r>
                  <a:rPr lang="en-US" sz="1400" b="1" dirty="0" smtClean="0">
                    <a:solidFill>
                      <a:schemeClr val="bg1"/>
                    </a:solidFill>
                    <a:uFill>
                      <a:solidFill>
                        <a:srgbClr val="4D4D4D"/>
                      </a:solidFill>
                    </a:uFill>
                    <a:latin typeface="FreightSans Pro Medium"/>
                    <a:ea typeface="Avenir Next Regular"/>
                    <a:cs typeface="FreightSans Pro Medium"/>
                    <a:sym typeface="Avenir Next Regular"/>
                  </a:rPr>
                  <a:t>Services</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pic>
            <p:nvPicPr>
              <p:cNvPr id="42" name="Picture 4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553" y="1766452"/>
                <a:ext cx="1252763" cy="1252763"/>
              </a:xfrm>
              <a:prstGeom prst="rect">
                <a:avLst/>
              </a:prstGeom>
            </p:spPr>
          </p:pic>
        </p:grpSp>
      </p:grpSp>
      <p:pic>
        <p:nvPicPr>
          <p:cNvPr id="43" name="Picture 2" descr="http://photos4.meetupstatic.com/photos/event/7/8/f/c/global_249990972.jpe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87124" y="3557786"/>
            <a:ext cx="919436" cy="919436"/>
          </a:xfrm>
          <a:prstGeom prst="roundRect">
            <a:avLst>
              <a:gd name="adj" fmla="val 22615"/>
            </a:avLst>
          </a:prstGeom>
          <a:solidFill>
            <a:srgbClr val="FFFFFF">
              <a:shade val="85000"/>
            </a:srgbClr>
          </a:solidFill>
          <a:ln>
            <a:noFill/>
          </a:ln>
          <a:effectLst/>
          <a:extLst/>
        </p:spPr>
      </p:pic>
    </p:spTree>
    <p:extLst>
      <p:ext uri="{BB962C8B-B14F-4D97-AF65-F5344CB8AC3E}">
        <p14:creationId xmlns:p14="http://schemas.microsoft.com/office/powerpoint/2010/main" val="226272887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2" fill="hold" nodeType="clickEffect">
                                  <p:stCondLst>
                                    <p:cond delay="0"/>
                                  </p:stCondLst>
                                  <p:childTnLst>
                                    <p:animEffect transition="out" filter="wipe(right)">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p:tgtEl>
                                          <p:spTgt spid="17"/>
                                        </p:tgtEl>
                                        <p:attrNameLst>
                                          <p:attrName>ppt_x</p:attrName>
                                        </p:attrNameLst>
                                      </p:cBhvr>
                                      <p:tavLst>
                                        <p:tav tm="0">
                                          <p:val>
                                            <p:strVal val="#ppt_x+#ppt_w*1.125000"/>
                                          </p:val>
                                        </p:tav>
                                        <p:tav tm="100000">
                                          <p:val>
                                            <p:strVal val="#ppt_x"/>
                                          </p:val>
                                        </p:tav>
                                      </p:tavLst>
                                    </p:anim>
                                    <p:animEffect transition="in" filter="wipe(left)">
                                      <p:cBhvr>
                                        <p:cTn id="12" dur="500"/>
                                        <p:tgtEl>
                                          <p:spTgt spid="17"/>
                                        </p:tgtEl>
                                      </p:cBhvr>
                                    </p:animEffect>
                                  </p:childTnLst>
                                </p:cTn>
                              </p:par>
                              <p:par>
                                <p:cTn id="13" presetID="12" presetClass="entr" presetSubtype="2"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p:tgtEl>
                                          <p:spTgt spid="43"/>
                                        </p:tgtEl>
                                        <p:attrNameLst>
                                          <p:attrName>ppt_x</p:attrName>
                                        </p:attrNameLst>
                                      </p:cBhvr>
                                      <p:tavLst>
                                        <p:tav tm="0">
                                          <p:val>
                                            <p:strVal val="#ppt_x+#ppt_w*1.125000"/>
                                          </p:val>
                                        </p:tav>
                                        <p:tav tm="100000">
                                          <p:val>
                                            <p:strVal val="#ppt_x"/>
                                          </p:val>
                                        </p:tav>
                                      </p:tavLst>
                                    </p:anim>
                                    <p:animEffect transition="in" filter="wipe(left)">
                                      <p:cBhvr>
                                        <p:cTn id="16" dur="500"/>
                                        <p:tgtEl>
                                          <p:spTgt spid="43"/>
                                        </p:tgtEl>
                                      </p:cBhvr>
                                    </p:animEffect>
                                  </p:childTnLst>
                                </p:cTn>
                              </p:par>
                            </p:childTnLst>
                          </p:cTn>
                        </p:par>
                        <p:par>
                          <p:cTn id="17" fill="hold">
                            <p:stCondLst>
                              <p:cond delay="1000"/>
                            </p:stCondLst>
                            <p:childTnLst>
                              <p:par>
                                <p:cTn id="18" presetID="12" presetClass="entr" presetSubtype="8" fill="hold" nodeType="after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p:tgtEl>
                                          <p:spTgt spid="23"/>
                                        </p:tgtEl>
                                        <p:attrNameLst>
                                          <p:attrName>ppt_x</p:attrName>
                                        </p:attrNameLst>
                                      </p:cBhvr>
                                      <p:tavLst>
                                        <p:tav tm="0">
                                          <p:val>
                                            <p:strVal val="#ppt_x-#ppt_w*1.125000"/>
                                          </p:val>
                                        </p:tav>
                                        <p:tav tm="100000">
                                          <p:val>
                                            <p:strVal val="#ppt_x"/>
                                          </p:val>
                                        </p:tav>
                                      </p:tavLst>
                                    </p:anim>
                                    <p:animEffect transition="in" filter="wipe(right)">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8"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additive="base">
                                        <p:cTn id="26" dur="500"/>
                                        <p:tgtEl>
                                          <p:spTgt spid="28"/>
                                        </p:tgtEl>
                                        <p:attrNameLst>
                                          <p:attrName>ppt_x</p:attrName>
                                        </p:attrNameLst>
                                      </p:cBhvr>
                                      <p:tavLst>
                                        <p:tav tm="0">
                                          <p:val>
                                            <p:strVal val="#ppt_x-#ppt_w*1.125000"/>
                                          </p:val>
                                        </p:tav>
                                        <p:tav tm="100000">
                                          <p:val>
                                            <p:strVal val="#ppt_x"/>
                                          </p:val>
                                        </p:tav>
                                      </p:tavLst>
                                    </p:anim>
                                    <p:animEffect transition="in" filter="wipe(right)">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8"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500"/>
                                        <p:tgtEl>
                                          <p:spTgt spid="33"/>
                                        </p:tgtEl>
                                        <p:attrNameLst>
                                          <p:attrName>ppt_x</p:attrName>
                                        </p:attrNameLst>
                                      </p:cBhvr>
                                      <p:tavLst>
                                        <p:tav tm="0">
                                          <p:val>
                                            <p:strVal val="#ppt_x-#ppt_w*1.125000"/>
                                          </p:val>
                                        </p:tav>
                                        <p:tav tm="100000">
                                          <p:val>
                                            <p:strVal val="#ppt_x"/>
                                          </p:val>
                                        </p:tav>
                                      </p:tavLst>
                                    </p:anim>
                                    <p:animEffect transition="in" filter="wipe(right)">
                                      <p:cBhvr>
                                        <p:cTn id="3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3"/>
          <p:cNvSpPr>
            <a:spLocks noGrp="1"/>
          </p:cNvSpPr>
          <p:nvPr>
            <p:ph type="title"/>
          </p:nvPr>
        </p:nvSpPr>
        <p:spPr>
          <a:xfrm>
            <a:off x="175559" y="110383"/>
            <a:ext cx="8410574" cy="460374"/>
          </a:xfrm>
        </p:spPr>
        <p:txBody>
          <a:bodyPr/>
          <a:lstStyle/>
          <a:p>
            <a:r>
              <a:rPr lang="en-US" sz="2800" dirty="0" smtClean="0">
                <a:solidFill>
                  <a:srgbClr val="2C95DD"/>
                </a:solidFill>
              </a:rPr>
              <a:t>It Takes a Platform</a:t>
            </a:r>
            <a:endParaRPr lang="en-US" sz="2800" b="1" dirty="0">
              <a:solidFill>
                <a:srgbClr val="1C7B70"/>
              </a:solidFill>
            </a:endParaRPr>
          </a:p>
        </p:txBody>
      </p:sp>
      <p:grpSp>
        <p:nvGrpSpPr>
          <p:cNvPr id="140" name="Group 139"/>
          <p:cNvGrpSpPr/>
          <p:nvPr/>
        </p:nvGrpSpPr>
        <p:grpSpPr>
          <a:xfrm>
            <a:off x="665480" y="741680"/>
            <a:ext cx="7813040" cy="3443662"/>
            <a:chOff x="302612" y="151047"/>
            <a:chExt cx="8582893" cy="3973998"/>
          </a:xfrm>
        </p:grpSpPr>
        <p:sp>
          <p:nvSpPr>
            <p:cNvPr id="141" name="Shape 666"/>
            <p:cNvSpPr/>
            <p:nvPr/>
          </p:nvSpPr>
          <p:spPr>
            <a:xfrm>
              <a:off x="302612" y="151048"/>
              <a:ext cx="6627633" cy="3413486"/>
            </a:xfrm>
            <a:prstGeom prst="rect">
              <a:avLst/>
            </a:prstGeom>
            <a:solidFill>
              <a:schemeClr val="bg1">
                <a:lumMod val="65000"/>
              </a:schemeClr>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292C2F"/>
                </a:solidFill>
                <a:latin typeface="Roboto"/>
                <a:ea typeface="Roboto"/>
                <a:cs typeface="Roboto"/>
                <a:sym typeface="Roboto"/>
              </a:endParaRPr>
            </a:p>
          </p:txBody>
        </p:sp>
        <p:sp>
          <p:nvSpPr>
            <p:cNvPr id="142" name="Shape 667"/>
            <p:cNvSpPr/>
            <p:nvPr/>
          </p:nvSpPr>
          <p:spPr>
            <a:xfrm>
              <a:off x="391676" y="1020688"/>
              <a:ext cx="6423653" cy="2010385"/>
            </a:xfrm>
            <a:prstGeom prst="rect">
              <a:avLst/>
            </a:prstGeom>
            <a:solidFill>
              <a:schemeClr val="tx1"/>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43" name="Shape 668"/>
            <p:cNvSpPr/>
            <p:nvPr/>
          </p:nvSpPr>
          <p:spPr>
            <a:xfrm>
              <a:off x="7046922" y="151047"/>
              <a:ext cx="1822203" cy="3398617"/>
            </a:xfrm>
            <a:prstGeom prst="rect">
              <a:avLst/>
            </a:prstGeom>
            <a:solidFill>
              <a:srgbClr val="2E7CA2"/>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44" name="Shape 669"/>
            <p:cNvSpPr/>
            <p:nvPr/>
          </p:nvSpPr>
          <p:spPr>
            <a:xfrm>
              <a:off x="1552723" y="506426"/>
              <a:ext cx="203392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Container Scheduling</a:t>
              </a:r>
            </a:p>
          </p:txBody>
        </p:sp>
        <p:sp>
          <p:nvSpPr>
            <p:cNvPr id="145" name="Shape 670"/>
            <p:cNvSpPr/>
            <p:nvPr/>
          </p:nvSpPr>
          <p:spPr>
            <a:xfrm>
              <a:off x="2028875" y="1070886"/>
              <a:ext cx="3213038"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FFFFFF"/>
                  </a:solidFill>
                  <a:latin typeface="Roboto"/>
                  <a:ea typeface="Roboto"/>
                  <a:cs typeface="Roboto"/>
                  <a:sym typeface="Roboto"/>
                </a:rPr>
                <a:t>Application Framework</a:t>
              </a:r>
            </a:p>
          </p:txBody>
        </p:sp>
        <p:sp>
          <p:nvSpPr>
            <p:cNvPr id="146" name="Shape 671"/>
            <p:cNvSpPr/>
            <p:nvPr/>
          </p:nvSpPr>
          <p:spPr>
            <a:xfrm>
              <a:off x="7192803" y="161701"/>
              <a:ext cx="152707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FFFFFF"/>
                  </a:solidFill>
                  <a:latin typeface="Roboto"/>
                  <a:ea typeface="Roboto"/>
                  <a:cs typeface="Roboto"/>
                  <a:sym typeface="Roboto"/>
                </a:rPr>
                <a:t>Services</a:t>
              </a:r>
            </a:p>
          </p:txBody>
        </p:sp>
        <p:sp>
          <p:nvSpPr>
            <p:cNvPr id="147" name="Shape 672"/>
            <p:cNvSpPr/>
            <p:nvPr/>
          </p:nvSpPr>
          <p:spPr>
            <a:xfrm>
              <a:off x="2364528" y="171624"/>
              <a:ext cx="257151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1" i="0" u="none" strike="noStrike" cap="none" baseline="0" dirty="0">
                  <a:solidFill>
                    <a:srgbClr val="10253F"/>
                  </a:solidFill>
                  <a:latin typeface="Roboto"/>
                  <a:ea typeface="Roboto"/>
                  <a:cs typeface="Roboto"/>
                  <a:sym typeface="Roboto"/>
                </a:rPr>
                <a:t>Platform Runtime</a:t>
              </a:r>
            </a:p>
          </p:txBody>
        </p:sp>
        <p:sp>
          <p:nvSpPr>
            <p:cNvPr id="148" name="Shape 673"/>
            <p:cNvSpPr/>
            <p:nvPr/>
          </p:nvSpPr>
          <p:spPr>
            <a:xfrm>
              <a:off x="391679" y="506426"/>
              <a:ext cx="109158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Routing</a:t>
              </a:r>
            </a:p>
          </p:txBody>
        </p:sp>
        <p:sp>
          <p:nvSpPr>
            <p:cNvPr id="149" name="Shape 674"/>
            <p:cNvSpPr/>
            <p:nvPr/>
          </p:nvSpPr>
          <p:spPr>
            <a:xfrm>
              <a:off x="7148124" y="522049"/>
              <a:ext cx="1527078" cy="41192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lt1"/>
                  </a:solidFill>
                  <a:latin typeface="Roboto"/>
                  <a:ea typeface="Roboto"/>
                  <a:cs typeface="Roboto"/>
                  <a:sym typeface="Roboto"/>
                </a:rPr>
                <a:t>Database</a:t>
              </a:r>
            </a:p>
          </p:txBody>
        </p:sp>
        <p:sp>
          <p:nvSpPr>
            <p:cNvPr id="150" name="Shape 675"/>
            <p:cNvSpPr/>
            <p:nvPr/>
          </p:nvSpPr>
          <p:spPr>
            <a:xfrm>
              <a:off x="5505081" y="501512"/>
              <a:ext cx="1310253"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Configuration</a:t>
              </a:r>
            </a:p>
          </p:txBody>
        </p:sp>
        <p:sp>
          <p:nvSpPr>
            <p:cNvPr id="151" name="Shape 676"/>
            <p:cNvSpPr/>
            <p:nvPr/>
          </p:nvSpPr>
          <p:spPr>
            <a:xfrm>
              <a:off x="3660609" y="502200"/>
              <a:ext cx="1768069"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Service Discovery</a:t>
              </a:r>
            </a:p>
          </p:txBody>
        </p:sp>
        <p:sp>
          <p:nvSpPr>
            <p:cNvPr id="152" name="Shape 677"/>
            <p:cNvSpPr/>
            <p:nvPr/>
          </p:nvSpPr>
          <p:spPr>
            <a:xfrm>
              <a:off x="7148124" y="999889"/>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Big Data</a:t>
              </a:r>
            </a:p>
          </p:txBody>
        </p:sp>
        <p:sp>
          <p:nvSpPr>
            <p:cNvPr id="153" name="Shape 678"/>
            <p:cNvSpPr/>
            <p:nvPr/>
          </p:nvSpPr>
          <p:spPr>
            <a:xfrm>
              <a:off x="7148298" y="1502195"/>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Object Storage</a:t>
              </a:r>
            </a:p>
          </p:txBody>
        </p:sp>
        <p:sp>
          <p:nvSpPr>
            <p:cNvPr id="154" name="Shape 679"/>
            <p:cNvSpPr/>
            <p:nvPr/>
          </p:nvSpPr>
          <p:spPr>
            <a:xfrm>
              <a:off x="7148298" y="1991574"/>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Mobile</a:t>
              </a:r>
            </a:p>
          </p:txBody>
        </p:sp>
        <p:sp>
          <p:nvSpPr>
            <p:cNvPr id="155" name="Shape 680"/>
            <p:cNvSpPr/>
            <p:nvPr/>
          </p:nvSpPr>
          <p:spPr>
            <a:xfrm>
              <a:off x="7152021" y="2460911"/>
              <a:ext cx="1526906"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Build CI</a:t>
              </a:r>
            </a:p>
          </p:txBody>
        </p:sp>
        <p:sp>
          <p:nvSpPr>
            <p:cNvPr id="156" name="Shape 681"/>
            <p:cNvSpPr/>
            <p:nvPr/>
          </p:nvSpPr>
          <p:spPr>
            <a:xfrm>
              <a:off x="7160212" y="2935417"/>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lt1"/>
                  </a:solidFill>
                  <a:latin typeface="Roboto"/>
                  <a:ea typeface="Roboto"/>
                  <a:cs typeface="Roboto"/>
                  <a:sym typeface="Roboto"/>
                </a:rPr>
                <a:t>User Provided</a:t>
              </a:r>
            </a:p>
          </p:txBody>
        </p:sp>
        <p:sp>
          <p:nvSpPr>
            <p:cNvPr id="157" name="Shape 682"/>
            <p:cNvSpPr/>
            <p:nvPr/>
          </p:nvSpPr>
          <p:spPr>
            <a:xfrm>
              <a:off x="391679" y="3108290"/>
              <a:ext cx="3194970"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dk1"/>
                  </a:solidFill>
                  <a:latin typeface="Roboto"/>
                  <a:ea typeface="Roboto"/>
                  <a:cs typeface="Roboto"/>
                  <a:sym typeface="Roboto"/>
                </a:rPr>
                <a:t>Logging &amp; Metrics</a:t>
              </a:r>
            </a:p>
          </p:txBody>
        </p:sp>
        <p:sp>
          <p:nvSpPr>
            <p:cNvPr id="158" name="Shape 683"/>
            <p:cNvSpPr/>
            <p:nvPr/>
          </p:nvSpPr>
          <p:spPr>
            <a:xfrm>
              <a:off x="3660609" y="3108290"/>
              <a:ext cx="3154724"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Messaging</a:t>
              </a:r>
            </a:p>
          </p:txBody>
        </p:sp>
        <p:sp>
          <p:nvSpPr>
            <p:cNvPr id="159" name="Shape 684"/>
            <p:cNvSpPr/>
            <p:nvPr/>
          </p:nvSpPr>
          <p:spPr>
            <a:xfrm>
              <a:off x="5215095"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Circuit Breakers</a:t>
              </a:r>
            </a:p>
          </p:txBody>
        </p:sp>
        <p:sp>
          <p:nvSpPr>
            <p:cNvPr id="160" name="Shape 685"/>
            <p:cNvSpPr/>
            <p:nvPr/>
          </p:nvSpPr>
          <p:spPr>
            <a:xfrm>
              <a:off x="530544"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12 Factor Apps</a:t>
              </a:r>
            </a:p>
          </p:txBody>
        </p:sp>
        <p:sp>
          <p:nvSpPr>
            <p:cNvPr id="161" name="Shape 686"/>
            <p:cNvSpPr/>
            <p:nvPr/>
          </p:nvSpPr>
          <p:spPr>
            <a:xfrm>
              <a:off x="3650753"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RESTful Services</a:t>
              </a:r>
            </a:p>
          </p:txBody>
        </p:sp>
        <p:sp>
          <p:nvSpPr>
            <p:cNvPr id="162" name="Shape 687"/>
            <p:cNvSpPr/>
            <p:nvPr/>
          </p:nvSpPr>
          <p:spPr>
            <a:xfrm>
              <a:off x="2086415"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err="1">
                  <a:solidFill>
                    <a:schemeClr val="lt1"/>
                  </a:solidFill>
                  <a:latin typeface="Roboto"/>
                  <a:ea typeface="Roboto"/>
                  <a:cs typeface="Roboto"/>
                  <a:sym typeface="Roboto"/>
                </a:rPr>
                <a:t>Microservices</a:t>
              </a:r>
              <a:endParaRPr lang="en-US" sz="1200" b="0" i="0" u="none" strike="noStrike" cap="none" baseline="0" dirty="0">
                <a:solidFill>
                  <a:schemeClr val="lt1"/>
                </a:solidFill>
                <a:latin typeface="Roboto"/>
                <a:ea typeface="Roboto"/>
                <a:cs typeface="Roboto"/>
                <a:sym typeface="Roboto"/>
              </a:endParaRPr>
            </a:p>
          </p:txBody>
        </p:sp>
        <p:sp>
          <p:nvSpPr>
            <p:cNvPr id="163" name="Shape 688"/>
            <p:cNvSpPr/>
            <p:nvPr/>
          </p:nvSpPr>
          <p:spPr>
            <a:xfrm>
              <a:off x="5204386"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.NET</a:t>
              </a:r>
            </a:p>
          </p:txBody>
        </p:sp>
        <p:sp>
          <p:nvSpPr>
            <p:cNvPr id="164" name="Shape 689"/>
            <p:cNvSpPr/>
            <p:nvPr/>
          </p:nvSpPr>
          <p:spPr>
            <a:xfrm>
              <a:off x="519834"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Spring Boot</a:t>
              </a:r>
            </a:p>
          </p:txBody>
        </p:sp>
        <p:sp>
          <p:nvSpPr>
            <p:cNvPr id="165" name="Shape 690"/>
            <p:cNvSpPr/>
            <p:nvPr/>
          </p:nvSpPr>
          <p:spPr>
            <a:xfrm>
              <a:off x="3640045"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Node.js</a:t>
              </a:r>
            </a:p>
          </p:txBody>
        </p:sp>
        <p:sp>
          <p:nvSpPr>
            <p:cNvPr id="166" name="Shape 691"/>
            <p:cNvSpPr/>
            <p:nvPr/>
          </p:nvSpPr>
          <p:spPr>
            <a:xfrm>
              <a:off x="2075707"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Ruby on Rails</a:t>
              </a:r>
            </a:p>
          </p:txBody>
        </p:sp>
        <p:sp>
          <p:nvSpPr>
            <p:cNvPr id="167" name="Shape 692"/>
            <p:cNvSpPr/>
            <p:nvPr/>
          </p:nvSpPr>
          <p:spPr>
            <a:xfrm>
              <a:off x="318992" y="3635823"/>
              <a:ext cx="8566513" cy="489222"/>
            </a:xfrm>
            <a:prstGeom prst="rect">
              <a:avLst/>
            </a:prstGeom>
            <a:solidFill>
              <a:srgbClr val="097F73"/>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68" name="Shape 693"/>
            <p:cNvSpPr/>
            <p:nvPr/>
          </p:nvSpPr>
          <p:spPr>
            <a:xfrm>
              <a:off x="538698" y="3696989"/>
              <a:ext cx="1809404" cy="31441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smtClean="0">
                  <a:solidFill>
                    <a:srgbClr val="FFFFFF"/>
                  </a:solidFill>
                  <a:latin typeface="Roboto"/>
                  <a:ea typeface="Roboto"/>
                  <a:cs typeface="Roboto"/>
                  <a:sym typeface="Roboto"/>
                </a:rPr>
                <a:t>Operations</a:t>
              </a:r>
              <a:endParaRPr lang="en-US" sz="1600" b="1" i="0" u="none" strike="noStrike" cap="none" baseline="0" dirty="0">
                <a:solidFill>
                  <a:srgbClr val="FFFFFF"/>
                </a:solidFill>
                <a:latin typeface="Roboto"/>
                <a:ea typeface="Roboto"/>
                <a:cs typeface="Roboto"/>
                <a:sym typeface="Roboto"/>
              </a:endParaRPr>
            </a:p>
          </p:txBody>
        </p:sp>
        <p:sp>
          <p:nvSpPr>
            <p:cNvPr id="169" name="Shape 694"/>
            <p:cNvSpPr/>
            <p:nvPr/>
          </p:nvSpPr>
          <p:spPr>
            <a:xfrm>
              <a:off x="2469408" y="3615880"/>
              <a:ext cx="1654058" cy="461664"/>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1200" b="0" i="0" u="none" strike="noStrike" cap="none" baseline="0" dirty="0">
                  <a:solidFill>
                    <a:srgbClr val="FFFFFF"/>
                  </a:solidFill>
                  <a:latin typeface="Roboto"/>
                  <a:ea typeface="Roboto"/>
                  <a:cs typeface="Roboto"/>
                  <a:sym typeface="Roboto"/>
                </a:rPr>
                <a:t>Zero Downtime Deployments</a:t>
              </a:r>
            </a:p>
          </p:txBody>
        </p:sp>
        <p:sp>
          <p:nvSpPr>
            <p:cNvPr id="170" name="Shape 695"/>
            <p:cNvSpPr/>
            <p:nvPr/>
          </p:nvSpPr>
          <p:spPr>
            <a:xfrm>
              <a:off x="4047674" y="3617943"/>
              <a:ext cx="1165134"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Failover &amp; Recovery</a:t>
              </a:r>
            </a:p>
          </p:txBody>
        </p:sp>
        <p:sp>
          <p:nvSpPr>
            <p:cNvPr id="171" name="Shape 696"/>
            <p:cNvSpPr/>
            <p:nvPr/>
          </p:nvSpPr>
          <p:spPr>
            <a:xfrm>
              <a:off x="5380497" y="3681833"/>
              <a:ext cx="1027764"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Scaling</a:t>
              </a:r>
            </a:p>
          </p:txBody>
        </p:sp>
        <p:sp>
          <p:nvSpPr>
            <p:cNvPr id="172" name="Shape 697"/>
            <p:cNvSpPr/>
            <p:nvPr/>
          </p:nvSpPr>
          <p:spPr>
            <a:xfrm>
              <a:off x="6525636" y="3620009"/>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Security Patching</a:t>
              </a:r>
            </a:p>
          </p:txBody>
        </p:sp>
        <p:sp>
          <p:nvSpPr>
            <p:cNvPr id="173" name="Shape 698"/>
            <p:cNvSpPr/>
            <p:nvPr/>
          </p:nvSpPr>
          <p:spPr>
            <a:xfrm>
              <a:off x="7728211" y="3612897"/>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Platform</a:t>
              </a:r>
            </a:p>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Upgrades</a:t>
              </a:r>
            </a:p>
          </p:txBody>
        </p:sp>
      </p:grpSp>
      <p:grpSp>
        <p:nvGrpSpPr>
          <p:cNvPr id="174" name="Group 173"/>
          <p:cNvGrpSpPr/>
          <p:nvPr/>
        </p:nvGrpSpPr>
        <p:grpSpPr>
          <a:xfrm>
            <a:off x="2006139" y="4220095"/>
            <a:ext cx="5183908" cy="729872"/>
            <a:chOff x="184080" y="4377802"/>
            <a:chExt cx="4336746" cy="531523"/>
          </a:xfrm>
        </p:grpSpPr>
        <p:grpSp>
          <p:nvGrpSpPr>
            <p:cNvPr id="175" name="Group 174"/>
            <p:cNvGrpSpPr/>
            <p:nvPr/>
          </p:nvGrpSpPr>
          <p:grpSpPr>
            <a:xfrm>
              <a:off x="184080" y="4377802"/>
              <a:ext cx="1010802" cy="527416"/>
              <a:chOff x="184080" y="4448922"/>
              <a:chExt cx="1010802" cy="527416"/>
            </a:xfrm>
          </p:grpSpPr>
          <p:pic>
            <p:nvPicPr>
              <p:cNvPr id="186" name="Picture 185"/>
              <p:cNvPicPr>
                <a:picLocks noChangeAspect="1"/>
              </p:cNvPicPr>
              <p:nvPr/>
            </p:nvPicPr>
            <p:blipFill>
              <a:blip r:embed="rId3" cstate="print"/>
              <a:srcRect b="-4013"/>
              <a:stretch>
                <a:fillRect/>
              </a:stretch>
            </p:blipFill>
            <p:spPr bwMode="auto">
              <a:xfrm>
                <a:off x="184080" y="4448922"/>
                <a:ext cx="1010802" cy="527416"/>
              </a:xfrm>
              <a:prstGeom prst="rect">
                <a:avLst/>
              </a:prstGeom>
              <a:noFill/>
              <a:ln w="9525">
                <a:noFill/>
                <a:miter lim="800000"/>
                <a:headEnd/>
                <a:tailEnd/>
              </a:ln>
            </p:spPr>
          </p:pic>
          <p:pic>
            <p:nvPicPr>
              <p:cNvPr id="187" name="Picture 186"/>
              <p:cNvPicPr>
                <a:picLocks noChangeAspect="1"/>
              </p:cNvPicPr>
              <p:nvPr/>
            </p:nvPicPr>
            <p:blipFill>
              <a:blip r:embed="rId4"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176" name="Group 175"/>
            <p:cNvGrpSpPr/>
            <p:nvPr/>
          </p:nvGrpSpPr>
          <p:grpSpPr>
            <a:xfrm>
              <a:off x="2400043" y="4380286"/>
              <a:ext cx="1010802" cy="527416"/>
              <a:chOff x="2400043" y="4451406"/>
              <a:chExt cx="1010802" cy="527416"/>
            </a:xfrm>
          </p:grpSpPr>
          <p:pic>
            <p:nvPicPr>
              <p:cNvPr id="184" name="Picture 183"/>
              <p:cNvPicPr>
                <a:picLocks noChangeAspect="1"/>
              </p:cNvPicPr>
              <p:nvPr/>
            </p:nvPicPr>
            <p:blipFill>
              <a:blip r:embed="rId3" cstate="print"/>
              <a:srcRect b="-4013"/>
              <a:stretch>
                <a:fillRect/>
              </a:stretch>
            </p:blipFill>
            <p:spPr bwMode="auto">
              <a:xfrm>
                <a:off x="2400043" y="4451406"/>
                <a:ext cx="1010802" cy="527416"/>
              </a:xfrm>
              <a:prstGeom prst="rect">
                <a:avLst/>
              </a:prstGeom>
              <a:noFill/>
              <a:ln w="9525">
                <a:noFill/>
                <a:miter lim="800000"/>
                <a:headEnd/>
                <a:tailEnd/>
              </a:ln>
            </p:spPr>
          </p:pic>
          <p:pic>
            <p:nvPicPr>
              <p:cNvPr id="185" name="Picture 2" descr="https://encrypted-tbn0.gstatic.com/images?q=tbn:ANd9GcRgWtweeNVNot_dJ1JZ4fATg5X0qxTniN17Zry9UylCHUwXFy8KJQ"/>
              <p:cNvPicPr>
                <a:picLocks noChangeAspect="1" noChangeArrowheads="1"/>
              </p:cNvPicPr>
              <p:nvPr/>
            </p:nvPicPr>
            <p:blipFill>
              <a:blip r:embed="rId5" cstate="print"/>
              <a:srcRect/>
              <a:stretch>
                <a:fillRect/>
              </a:stretch>
            </p:blipFill>
            <p:spPr bwMode="auto">
              <a:xfrm>
                <a:off x="2576400" y="4585912"/>
                <a:ext cx="542437" cy="219842"/>
              </a:xfrm>
              <a:prstGeom prst="rect">
                <a:avLst/>
              </a:prstGeom>
              <a:noFill/>
            </p:spPr>
          </p:pic>
        </p:grpSp>
        <p:grpSp>
          <p:nvGrpSpPr>
            <p:cNvPr id="177" name="Group 176"/>
            <p:cNvGrpSpPr/>
            <p:nvPr/>
          </p:nvGrpSpPr>
          <p:grpSpPr>
            <a:xfrm>
              <a:off x="1286160" y="4378688"/>
              <a:ext cx="1010802" cy="527416"/>
              <a:chOff x="1286160" y="4449808"/>
              <a:chExt cx="1010802" cy="527416"/>
            </a:xfrm>
          </p:grpSpPr>
          <p:pic>
            <p:nvPicPr>
              <p:cNvPr id="182" name="Picture 181"/>
              <p:cNvPicPr>
                <a:picLocks noChangeAspect="1"/>
              </p:cNvPicPr>
              <p:nvPr/>
            </p:nvPicPr>
            <p:blipFill>
              <a:blip r:embed="rId3" cstate="print"/>
              <a:srcRect b="-4013"/>
              <a:stretch>
                <a:fillRect/>
              </a:stretch>
            </p:blipFill>
            <p:spPr bwMode="auto">
              <a:xfrm>
                <a:off x="1286160" y="4449808"/>
                <a:ext cx="1010802" cy="527416"/>
              </a:xfrm>
              <a:prstGeom prst="rect">
                <a:avLst/>
              </a:prstGeom>
              <a:noFill/>
              <a:ln w="9525">
                <a:noFill/>
                <a:miter lim="800000"/>
                <a:headEnd/>
                <a:tailEnd/>
              </a:ln>
            </p:spPr>
          </p:pic>
          <p:pic>
            <p:nvPicPr>
              <p:cNvPr id="183" name="Picture 182" descr="openstack_logo.jpg"/>
              <p:cNvPicPr>
                <a:picLocks noChangeAspect="1"/>
              </p:cNvPicPr>
              <p:nvPr/>
            </p:nvPicPr>
            <p:blipFill rotWithShape="1">
              <a:blip r:embed="rId6"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178" name="Group 177"/>
            <p:cNvGrpSpPr/>
            <p:nvPr/>
          </p:nvGrpSpPr>
          <p:grpSpPr>
            <a:xfrm>
              <a:off x="3510024" y="4381909"/>
              <a:ext cx="1010802" cy="527416"/>
              <a:chOff x="3510024" y="4453029"/>
              <a:chExt cx="1010802" cy="527416"/>
            </a:xfrm>
          </p:grpSpPr>
          <p:pic>
            <p:nvPicPr>
              <p:cNvPr id="179" name="Picture 178"/>
              <p:cNvPicPr>
                <a:picLocks noChangeAspect="1"/>
              </p:cNvPicPr>
              <p:nvPr/>
            </p:nvPicPr>
            <p:blipFill>
              <a:blip r:embed="rId3" cstate="print"/>
              <a:srcRect b="-4013"/>
              <a:stretch>
                <a:fillRect/>
              </a:stretch>
            </p:blipFill>
            <p:spPr bwMode="auto">
              <a:xfrm>
                <a:off x="3510024" y="4453029"/>
                <a:ext cx="1010802" cy="527416"/>
              </a:xfrm>
              <a:prstGeom prst="rect">
                <a:avLst/>
              </a:prstGeom>
              <a:noFill/>
              <a:ln w="9525">
                <a:noFill/>
                <a:miter lim="800000"/>
                <a:headEnd/>
                <a:tailEnd/>
              </a:ln>
            </p:spPr>
          </p:pic>
          <p:pic>
            <p:nvPicPr>
              <p:cNvPr id="180" name="Picture 179"/>
              <p:cNvPicPr>
                <a:picLocks noChangeAspect="1"/>
              </p:cNvPicPr>
              <p:nvPr/>
            </p:nvPicPr>
            <p:blipFill>
              <a:blip r:embed="rId7"/>
              <a:stretch>
                <a:fillRect/>
              </a:stretch>
            </p:blipFill>
            <p:spPr>
              <a:xfrm>
                <a:off x="3650837" y="4531964"/>
                <a:ext cx="327845" cy="327845"/>
              </a:xfrm>
              <a:prstGeom prst="rect">
                <a:avLst/>
              </a:prstGeom>
            </p:spPr>
          </p:pic>
          <p:sp>
            <p:nvSpPr>
              <p:cNvPr id="181" name="TextBox 180"/>
              <p:cNvSpPr txBox="1"/>
              <p:nvPr/>
            </p:nvSpPr>
            <p:spPr>
              <a:xfrm>
                <a:off x="3891577" y="4629329"/>
                <a:ext cx="438955" cy="163037"/>
              </a:xfrm>
              <a:prstGeom prst="rect">
                <a:avLst/>
              </a:prstGeom>
              <a:noFill/>
            </p:spPr>
            <p:txBody>
              <a:bodyPr wrap="none" rtlCol="0">
                <a:spAutoFit/>
              </a:bodyPr>
              <a:lstStyle/>
              <a:p>
                <a:pPr algn="ctr"/>
                <a:r>
                  <a:rPr lang="en-US" sz="1200" dirty="0" smtClean="0">
                    <a:solidFill>
                      <a:schemeClr val="bg2"/>
                    </a:solidFill>
                  </a:rPr>
                  <a:t>Azure</a:t>
                </a:r>
              </a:p>
            </p:txBody>
          </p:sp>
        </p:grpSp>
      </p:grpSp>
    </p:spTree>
    <p:extLst>
      <p:ext uri="{BB962C8B-B14F-4D97-AF65-F5344CB8AC3E}">
        <p14:creationId xmlns:p14="http://schemas.microsoft.com/office/powerpoint/2010/main" val="44143287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rgbClr val="2C95DD"/>
                </a:solidFill>
              </a:rPr>
              <a:t>WHY?</a:t>
            </a:r>
            <a:endParaRPr lang="en-US" sz="8000" b="1" dirty="0" smtClean="0">
              <a:solidFill>
                <a:srgbClr val="008881"/>
              </a:solidFill>
            </a:endParaRPr>
          </a:p>
        </p:txBody>
      </p:sp>
    </p:spTree>
    <p:extLst>
      <p:ext uri="{BB962C8B-B14F-4D97-AF65-F5344CB8AC3E}">
        <p14:creationId xmlns:p14="http://schemas.microsoft.com/office/powerpoint/2010/main" val="56897281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415896139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817154"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rgbClr val="2C95DD"/>
                </a:solidFill>
              </a:rPr>
              <a:t>HOW?</a:t>
            </a:r>
            <a:endParaRPr lang="en-US" sz="8000" b="1" dirty="0" smtClean="0">
              <a:solidFill>
                <a:srgbClr val="008881"/>
              </a:solidFill>
            </a:endParaRPr>
          </a:p>
        </p:txBody>
      </p:sp>
      <p:sp>
        <p:nvSpPr>
          <p:cNvPr id="3" name="Shape 151"/>
          <p:cNvSpPr txBox="1">
            <a:spLocks/>
          </p:cNvSpPr>
          <p:nvPr/>
        </p:nvSpPr>
        <p:spPr>
          <a:xfrm>
            <a:off x="632435" y="2740082"/>
            <a:ext cx="7772400" cy="1159856"/>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algn="ctr"/>
            <a:r>
              <a:rPr lang="en-US" sz="3200" dirty="0" smtClean="0">
                <a:solidFill>
                  <a:srgbClr val="2C95DD"/>
                </a:solidFill>
              </a:rPr>
              <a:t>Do we get started</a:t>
            </a:r>
            <a:endParaRPr lang="en" sz="3200" b="1" dirty="0">
              <a:solidFill>
                <a:schemeClr val="accent1"/>
              </a:solidFill>
            </a:endParaRPr>
          </a:p>
        </p:txBody>
      </p:sp>
    </p:spTree>
    <p:extLst>
      <p:ext uri="{BB962C8B-B14F-4D97-AF65-F5344CB8AC3E}">
        <p14:creationId xmlns:p14="http://schemas.microsoft.com/office/powerpoint/2010/main" val="181511863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23338" y="880617"/>
            <a:ext cx="2186921" cy="3256311"/>
          </a:xfrm>
          <a:prstGeom prst="rect">
            <a:avLst/>
          </a:prstGeom>
        </p:spPr>
      </p:pic>
      <p:pic>
        <p:nvPicPr>
          <p:cNvPr id="5" name="Picture 4"/>
          <p:cNvPicPr>
            <a:picLocks noChangeAspect="1"/>
          </p:cNvPicPr>
          <p:nvPr/>
        </p:nvPicPr>
        <p:blipFill>
          <a:blip r:embed="rId3"/>
          <a:stretch>
            <a:fillRect/>
          </a:stretch>
        </p:blipFill>
        <p:spPr>
          <a:xfrm>
            <a:off x="4394823" y="880617"/>
            <a:ext cx="2257708" cy="3256311"/>
          </a:xfrm>
          <a:prstGeom prst="rect">
            <a:avLst/>
          </a:prstGeom>
        </p:spPr>
      </p:pic>
      <p:sp>
        <p:nvSpPr>
          <p:cNvPr id="6" name="Rectangle 5"/>
          <p:cNvSpPr/>
          <p:nvPr/>
        </p:nvSpPr>
        <p:spPr>
          <a:xfrm>
            <a:off x="1733131" y="4143055"/>
            <a:ext cx="2122922" cy="307777"/>
          </a:xfrm>
          <a:prstGeom prst="rect">
            <a:avLst/>
          </a:prstGeom>
        </p:spPr>
        <p:txBody>
          <a:bodyPr wrap="none">
            <a:spAutoFit/>
          </a:bodyPr>
          <a:lstStyle/>
          <a:p>
            <a:r>
              <a:rPr lang="en-US" dirty="0" smtClean="0">
                <a:solidFill>
                  <a:srgbClr val="28746E"/>
                </a:solidFill>
              </a:rPr>
              <a:t>By Matt Stine (@</a:t>
            </a:r>
            <a:r>
              <a:rPr lang="en-US" dirty="0" err="1" smtClean="0">
                <a:solidFill>
                  <a:srgbClr val="28746E"/>
                </a:solidFill>
              </a:rPr>
              <a:t>mstine</a:t>
            </a:r>
            <a:r>
              <a:rPr lang="en-US" dirty="0" smtClean="0">
                <a:solidFill>
                  <a:srgbClr val="28746E"/>
                </a:solidFill>
              </a:rPr>
              <a:t>)</a:t>
            </a:r>
            <a:endParaRPr lang="en-US" dirty="0">
              <a:solidFill>
                <a:srgbClr val="28746E"/>
              </a:solidFill>
            </a:endParaRPr>
          </a:p>
        </p:txBody>
      </p:sp>
      <p:sp>
        <p:nvSpPr>
          <p:cNvPr id="7" name="Rectangle 6"/>
          <p:cNvSpPr/>
          <p:nvPr/>
        </p:nvSpPr>
        <p:spPr>
          <a:xfrm>
            <a:off x="4394823" y="4143055"/>
            <a:ext cx="2562295" cy="523220"/>
          </a:xfrm>
          <a:prstGeom prst="rect">
            <a:avLst/>
          </a:prstGeom>
        </p:spPr>
        <p:txBody>
          <a:bodyPr wrap="none">
            <a:spAutoFit/>
          </a:bodyPr>
          <a:lstStyle/>
          <a:p>
            <a:r>
              <a:rPr lang="en-US" dirty="0" smtClean="0">
                <a:solidFill>
                  <a:srgbClr val="28746E"/>
                </a:solidFill>
              </a:rPr>
              <a:t>By Josh Long (@</a:t>
            </a:r>
            <a:r>
              <a:rPr lang="en-US" dirty="0" err="1" smtClean="0">
                <a:solidFill>
                  <a:srgbClr val="28746E"/>
                </a:solidFill>
              </a:rPr>
              <a:t>starbuxman</a:t>
            </a:r>
            <a:r>
              <a:rPr lang="en-US" dirty="0" smtClean="0">
                <a:solidFill>
                  <a:srgbClr val="28746E"/>
                </a:solidFill>
              </a:rPr>
              <a:t>) </a:t>
            </a:r>
          </a:p>
          <a:p>
            <a:r>
              <a:rPr lang="en-US" dirty="0" smtClean="0">
                <a:solidFill>
                  <a:srgbClr val="28746E"/>
                </a:solidFill>
              </a:rPr>
              <a:t>and Kenny </a:t>
            </a:r>
            <a:r>
              <a:rPr lang="en-US" dirty="0" err="1" smtClean="0">
                <a:solidFill>
                  <a:srgbClr val="28746E"/>
                </a:solidFill>
              </a:rPr>
              <a:t>Bastani</a:t>
            </a:r>
            <a:endParaRPr lang="en-US" dirty="0">
              <a:solidFill>
                <a:srgbClr val="28746E"/>
              </a:solidFill>
            </a:endParaRPr>
          </a:p>
        </p:txBody>
      </p:sp>
      <p:sp>
        <p:nvSpPr>
          <p:cNvPr id="8"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Read</a:t>
            </a:r>
            <a:endParaRPr lang="en" sz="2400" dirty="0">
              <a:solidFill>
                <a:srgbClr val="FFFFFF"/>
              </a:solidFill>
            </a:endParaRPr>
          </a:p>
        </p:txBody>
      </p:sp>
    </p:spTree>
    <p:extLst>
      <p:ext uri="{BB962C8B-B14F-4D97-AF65-F5344CB8AC3E}">
        <p14:creationId xmlns:p14="http://schemas.microsoft.com/office/powerpoint/2010/main" val="350169006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001520" y="858400"/>
            <a:ext cx="5059680" cy="3662875"/>
          </a:xfrm>
          <a:prstGeom prst="rect">
            <a:avLst/>
          </a:prstGeom>
          <a:solidFill>
            <a:srgbClr val="ADC42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6"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Build – http://</a:t>
            </a:r>
            <a:r>
              <a:rPr lang="en-US" sz="3200" dirty="0" err="1" smtClean="0">
                <a:solidFill>
                  <a:srgbClr val="2C95DD"/>
                </a:solidFill>
              </a:rPr>
              <a:t>start.spring.io</a:t>
            </a:r>
            <a:endParaRPr lang="en" sz="2400" baseline="30000" dirty="0">
              <a:solidFill>
                <a:srgbClr val="FFFFFF"/>
              </a:solidFill>
            </a:endParaRPr>
          </a:p>
        </p:txBody>
      </p:sp>
      <p:pic>
        <p:nvPicPr>
          <p:cNvPr id="3" name="Picture 2"/>
          <p:cNvPicPr>
            <a:picLocks noChangeAspect="1"/>
          </p:cNvPicPr>
          <p:nvPr/>
        </p:nvPicPr>
        <p:blipFill>
          <a:blip r:embed="rId2"/>
          <a:stretch>
            <a:fillRect/>
          </a:stretch>
        </p:blipFill>
        <p:spPr>
          <a:xfrm>
            <a:off x="2103120" y="953207"/>
            <a:ext cx="4874895" cy="3470177"/>
          </a:xfrm>
          <a:prstGeom prst="rect">
            <a:avLst/>
          </a:prstGeom>
        </p:spPr>
      </p:pic>
    </p:spTree>
    <p:extLst>
      <p:ext uri="{BB962C8B-B14F-4D97-AF65-F5344CB8AC3E}">
        <p14:creationId xmlns:p14="http://schemas.microsoft.com/office/powerpoint/2010/main" val="1359503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Shape 89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34</a:t>
            </a:fld>
            <a:endParaRPr sz="800">
              <a:solidFill>
                <a:srgbClr val="808080"/>
              </a:solidFill>
              <a:uFill>
                <a:solidFill>
                  <a:srgbClr val="808080"/>
                </a:solidFill>
              </a:uFill>
            </a:endParaRPr>
          </a:p>
        </p:txBody>
      </p:sp>
      <p:sp>
        <p:nvSpPr>
          <p:cNvPr id="894" name="Shape 894"/>
          <p:cNvSpPr>
            <a:spLocks noGrp="1"/>
          </p:cNvSpPr>
          <p:nvPr>
            <p:ph type="title"/>
          </p:nvPr>
        </p:nvSpPr>
        <p:spPr>
          <a:prstGeom prst="rect">
            <a:avLst/>
          </a:prstGeom>
        </p:spPr>
        <p:txBody>
          <a:bodyPr/>
          <a:lstStyle/>
          <a:p>
            <a:pPr lvl="0">
              <a:defRPr sz="1800">
                <a:solidFill>
                  <a:srgbClr val="000000"/>
                </a:solidFill>
                <a:uFillTx/>
              </a:defRPr>
            </a:pPr>
            <a:r>
              <a:rPr lang="en-US" sz="3200" dirty="0" smtClean="0">
                <a:solidFill>
                  <a:srgbClr val="2C95DD"/>
                </a:solidFill>
              </a:rPr>
              <a:t>Foundations</a:t>
            </a:r>
            <a:endParaRPr sz="3200" dirty="0">
              <a:solidFill>
                <a:srgbClr val="008881"/>
              </a:solidFill>
              <a:uFill>
                <a:solidFill>
                  <a:srgbClr val="008881"/>
                </a:solidFill>
              </a:uFill>
            </a:endParaRPr>
          </a:p>
        </p:txBody>
      </p:sp>
      <p:pic>
        <p:nvPicPr>
          <p:cNvPr id="895" name="Picture 894"/>
          <p:cNvPicPr/>
          <p:nvPr/>
        </p:nvPicPr>
        <p:blipFill>
          <a:blip/>
          <a:stretch>
            <a:fillRect/>
          </a:stretch>
        </p:blipFill>
        <p:spPr>
          <a:xfrm>
            <a:off x="4572900" y="2752824"/>
            <a:ext cx="12701" cy="12701"/>
          </a:xfrm>
          <a:prstGeom prst="rect">
            <a:avLst/>
          </a:prstGeom>
          <a:ln w="12700">
            <a:miter lim="400000"/>
          </a:ln>
        </p:spPr>
      </p:pic>
      <p:grpSp>
        <p:nvGrpSpPr>
          <p:cNvPr id="899" name="Group 899"/>
          <p:cNvGrpSpPr/>
          <p:nvPr/>
        </p:nvGrpSpPr>
        <p:grpSpPr>
          <a:xfrm>
            <a:off x="614076" y="1271978"/>
            <a:ext cx="7915848" cy="2962416"/>
            <a:chOff x="0" y="0"/>
            <a:chExt cx="7915846" cy="2962415"/>
          </a:xfrm>
        </p:grpSpPr>
        <p:pic>
          <p:nvPicPr>
            <p:cNvPr id="896" name="pasted-image.jpg"/>
            <p:cNvPicPr/>
            <p:nvPr/>
          </p:nvPicPr>
          <p:blipFill>
            <a:blip r:embed="rId3">
              <a:extLst/>
            </a:blip>
            <a:stretch>
              <a:fillRect/>
            </a:stretch>
          </p:blipFill>
          <p:spPr>
            <a:xfrm>
              <a:off x="0" y="0"/>
              <a:ext cx="2247660" cy="2962416"/>
            </a:xfrm>
            <a:prstGeom prst="rect">
              <a:avLst/>
            </a:prstGeom>
            <a:ln w="12700" cap="flat">
              <a:noFill/>
              <a:miter lim="400000"/>
            </a:ln>
            <a:effectLst/>
          </p:spPr>
        </p:pic>
        <p:pic>
          <p:nvPicPr>
            <p:cNvPr id="897" name="pasted-image.jpg"/>
            <p:cNvPicPr/>
            <p:nvPr/>
          </p:nvPicPr>
          <p:blipFill>
            <a:blip r:embed="rId4">
              <a:extLst/>
            </a:blip>
            <a:stretch>
              <a:fillRect/>
            </a:stretch>
          </p:blipFill>
          <p:spPr>
            <a:xfrm>
              <a:off x="5913253" y="0"/>
              <a:ext cx="2002594" cy="2962416"/>
            </a:xfrm>
            <a:prstGeom prst="rect">
              <a:avLst/>
            </a:prstGeom>
            <a:ln w="12700" cap="flat">
              <a:noFill/>
              <a:miter lim="400000"/>
            </a:ln>
            <a:effectLst/>
          </p:spPr>
        </p:pic>
        <p:pic>
          <p:nvPicPr>
            <p:cNvPr id="898" name="pasted-image.jpg"/>
            <p:cNvPicPr/>
            <p:nvPr/>
          </p:nvPicPr>
          <p:blipFill>
            <a:blip r:embed="rId5">
              <a:extLst/>
            </a:blip>
            <a:stretch>
              <a:fillRect/>
            </a:stretch>
          </p:blipFill>
          <p:spPr>
            <a:xfrm>
              <a:off x="2817886" y="0"/>
              <a:ext cx="2402607" cy="2962416"/>
            </a:xfrm>
            <a:prstGeom prst="rect">
              <a:avLst/>
            </a:prstGeom>
            <a:ln w="12700" cap="flat">
              <a:noFill/>
              <a:miter lim="400000"/>
            </a:ln>
            <a:effectLst/>
          </p:spPr>
        </p:pic>
      </p:grpSp>
    </p:spTree>
    <p:extLst>
      <p:ext uri="{BB962C8B-B14F-4D97-AF65-F5344CB8AC3E}">
        <p14:creationId xmlns:p14="http://schemas.microsoft.com/office/powerpoint/2010/main" val="2158628607"/>
      </p:ext>
    </p:extLst>
  </p:cSld>
  <p:clrMapOvr>
    <a:masterClrMapping/>
  </p:clrMapOvr>
  <p:transition xmlns:p14="http://schemas.microsoft.com/office/powerpoint/2010/main">
    <p:push/>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 name="Shape 903"/>
          <p:cNvSpPr>
            <a:spLocks noGrp="1"/>
          </p:cNvSpPr>
          <p:nvPr>
            <p:ph type="title"/>
          </p:nvPr>
        </p:nvSpPr>
        <p:spPr>
          <a:prstGeom prst="rect">
            <a:avLst/>
          </a:prstGeom>
        </p:spPr>
        <p:txBody>
          <a:bodyPr/>
          <a:lstStyle/>
          <a:p>
            <a:pPr lvl="0">
              <a:defRPr sz="1800">
                <a:solidFill>
                  <a:srgbClr val="000000"/>
                </a:solidFill>
                <a:uFillTx/>
              </a:defRPr>
            </a:pPr>
            <a:r>
              <a:rPr lang="en-US" sz="3200" dirty="0" smtClean="0">
                <a:solidFill>
                  <a:srgbClr val="2C95DD"/>
                </a:solidFill>
              </a:rPr>
              <a:t>Foundations</a:t>
            </a:r>
            <a:endParaRPr sz="3200" dirty="0">
              <a:solidFill>
                <a:srgbClr val="008881"/>
              </a:solidFill>
              <a:uFill>
                <a:solidFill>
                  <a:srgbClr val="008881"/>
                </a:solidFill>
              </a:uFill>
            </a:endParaRPr>
          </a:p>
        </p:txBody>
      </p:sp>
      <p:sp>
        <p:nvSpPr>
          <p:cNvPr id="904" name="Shape 90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35</a:t>
            </a:fld>
            <a:endParaRPr sz="800">
              <a:solidFill>
                <a:srgbClr val="808080"/>
              </a:solidFill>
              <a:uFill>
                <a:solidFill>
                  <a:srgbClr val="808080"/>
                </a:solidFill>
              </a:uFill>
            </a:endParaRPr>
          </a:p>
        </p:txBody>
      </p:sp>
      <p:pic>
        <p:nvPicPr>
          <p:cNvPr id="905" name="pasted-image.png"/>
          <p:cNvPicPr/>
          <p:nvPr/>
        </p:nvPicPr>
        <p:blipFill>
          <a:blip r:embed="rId3">
            <a:extLst/>
          </a:blip>
          <a:stretch>
            <a:fillRect/>
          </a:stretch>
        </p:blipFill>
        <p:spPr>
          <a:xfrm>
            <a:off x="780836" y="1271978"/>
            <a:ext cx="1934829" cy="2962416"/>
          </a:xfrm>
          <a:prstGeom prst="rect">
            <a:avLst/>
          </a:prstGeom>
          <a:ln w="12700">
            <a:miter lim="400000"/>
          </a:ln>
        </p:spPr>
      </p:pic>
      <p:pic>
        <p:nvPicPr>
          <p:cNvPr id="906" name="pasted-image.png"/>
          <p:cNvPicPr/>
          <p:nvPr/>
        </p:nvPicPr>
        <p:blipFill>
          <a:blip r:embed="rId4">
            <a:extLst/>
          </a:blip>
          <a:stretch>
            <a:fillRect/>
          </a:stretch>
        </p:blipFill>
        <p:spPr>
          <a:xfrm>
            <a:off x="3480002" y="1271978"/>
            <a:ext cx="2240860" cy="2962416"/>
          </a:xfrm>
          <a:prstGeom prst="rect">
            <a:avLst/>
          </a:prstGeom>
          <a:ln w="12700">
            <a:miter lim="400000"/>
          </a:ln>
        </p:spPr>
      </p:pic>
      <p:pic>
        <p:nvPicPr>
          <p:cNvPr id="907" name="pasted-image.png"/>
          <p:cNvPicPr/>
          <p:nvPr/>
        </p:nvPicPr>
        <p:blipFill>
          <a:blip r:embed="rId5">
            <a:extLst/>
          </a:blip>
          <a:stretch>
            <a:fillRect/>
          </a:stretch>
        </p:blipFill>
        <p:spPr>
          <a:xfrm>
            <a:off x="6485199" y="1282176"/>
            <a:ext cx="2129857" cy="2952218"/>
          </a:xfrm>
          <a:prstGeom prst="rect">
            <a:avLst/>
          </a:prstGeom>
          <a:ln w="12700">
            <a:miter lim="400000"/>
          </a:ln>
        </p:spPr>
      </p:pic>
    </p:spTree>
    <p:extLst>
      <p:ext uri="{BB962C8B-B14F-4D97-AF65-F5344CB8AC3E}">
        <p14:creationId xmlns:p14="http://schemas.microsoft.com/office/powerpoint/2010/main" val="256671070"/>
      </p:ext>
    </p:extLst>
  </p:cSld>
  <p:clrMapOvr>
    <a:masterClrMapping/>
  </p:clrMapOvr>
  <p:transition xmlns:p14="http://schemas.microsoft.com/office/powerpoint/2010/main">
    <p:push/>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366712" y="325437"/>
            <a:ext cx="8410499" cy="460500"/>
          </a:xfrm>
          <a:prstGeom prst="rect">
            <a:avLst/>
          </a:prstGeom>
        </p:spPr>
        <p:txBody>
          <a:bodyPr lIns="91425" tIns="91425" rIns="91425" bIns="91425" anchor="t" anchorCtr="0">
            <a:noAutofit/>
          </a:bodyPr>
          <a:lstStyle/>
          <a:p>
            <a:pPr lvl="0"/>
            <a:r>
              <a:rPr lang="en-US" sz="2800" dirty="0" smtClean="0">
                <a:solidFill>
                  <a:srgbClr val="2C95DD"/>
                </a:solidFill>
              </a:rPr>
              <a:t>Anatomy of a Cloud Native Platform</a:t>
            </a:r>
            <a:endParaRPr lang="en" sz="2800" dirty="0">
              <a:solidFill>
                <a:srgbClr val="FFFFFF"/>
              </a:solidFill>
            </a:endParaRPr>
          </a:p>
        </p:txBody>
      </p:sp>
      <p:sp>
        <p:nvSpPr>
          <p:cNvPr id="10" name="Rectangle 9"/>
          <p:cNvSpPr/>
          <p:nvPr/>
        </p:nvSpPr>
        <p:spPr>
          <a:xfrm>
            <a:off x="2887560" y="2078077"/>
            <a:ext cx="3667916" cy="307777"/>
          </a:xfrm>
          <a:prstGeom prst="rect">
            <a:avLst/>
          </a:prstGeom>
        </p:spPr>
        <p:txBody>
          <a:bodyPr wrap="none">
            <a:spAutoFit/>
          </a:bodyPr>
          <a:lstStyle/>
          <a:p>
            <a:r>
              <a:rPr lang="en-US" dirty="0" smtClean="0">
                <a:solidFill>
                  <a:schemeClr val="bg1"/>
                </a:solidFill>
              </a:rPr>
              <a:t>Application coordination boilerplate patterns</a:t>
            </a:r>
            <a:endParaRPr lang="en-US" dirty="0">
              <a:solidFill>
                <a:schemeClr val="bg1"/>
              </a:solidFill>
            </a:endParaRPr>
          </a:p>
        </p:txBody>
      </p:sp>
      <p:sp>
        <p:nvSpPr>
          <p:cNvPr id="7" name="Rectangle 6"/>
          <p:cNvSpPr/>
          <p:nvPr/>
        </p:nvSpPr>
        <p:spPr>
          <a:xfrm>
            <a:off x="2874192" y="2780956"/>
            <a:ext cx="3757684" cy="307777"/>
          </a:xfrm>
          <a:prstGeom prst="rect">
            <a:avLst/>
          </a:prstGeom>
        </p:spPr>
        <p:txBody>
          <a:bodyPr wrap="none">
            <a:spAutoFit/>
          </a:bodyPr>
          <a:lstStyle/>
          <a:p>
            <a:r>
              <a:rPr lang="en-US" dirty="0" smtClean="0">
                <a:solidFill>
                  <a:schemeClr val="bg1"/>
                </a:solidFill>
              </a:rPr>
              <a:t>Application Configuration boilerplate patterns</a:t>
            </a:r>
            <a:endParaRPr lang="en-US" dirty="0">
              <a:solidFill>
                <a:schemeClr val="bg1"/>
              </a:solidFill>
            </a:endParaRPr>
          </a:p>
        </p:txBody>
      </p:sp>
      <p:sp>
        <p:nvSpPr>
          <p:cNvPr id="11" name="Rectangle 10"/>
          <p:cNvSpPr/>
          <p:nvPr/>
        </p:nvSpPr>
        <p:spPr>
          <a:xfrm>
            <a:off x="2916207" y="3546395"/>
            <a:ext cx="2639878" cy="307777"/>
          </a:xfrm>
          <a:prstGeom prst="rect">
            <a:avLst/>
          </a:prstGeom>
        </p:spPr>
        <p:txBody>
          <a:bodyPr wrap="none">
            <a:spAutoFit/>
          </a:bodyPr>
          <a:lstStyle/>
          <a:p>
            <a:r>
              <a:rPr lang="en-US" dirty="0" smtClean="0">
                <a:solidFill>
                  <a:schemeClr val="bg1"/>
                </a:solidFill>
              </a:rPr>
              <a:t>Application boilerplate patterns </a:t>
            </a:r>
            <a:endParaRPr lang="en-US" dirty="0">
              <a:solidFill>
                <a:schemeClr val="bg1"/>
              </a:solidFill>
            </a:endParaRPr>
          </a:p>
        </p:txBody>
      </p:sp>
      <p:sp>
        <p:nvSpPr>
          <p:cNvPr id="13" name="Rectangle 12"/>
          <p:cNvSpPr/>
          <p:nvPr/>
        </p:nvSpPr>
        <p:spPr>
          <a:xfrm>
            <a:off x="2902839" y="1064119"/>
            <a:ext cx="4834902" cy="523220"/>
          </a:xfrm>
          <a:prstGeom prst="rect">
            <a:avLst/>
          </a:prstGeom>
        </p:spPr>
        <p:txBody>
          <a:bodyPr wrap="none">
            <a:spAutoFit/>
          </a:bodyPr>
          <a:lstStyle/>
          <a:p>
            <a:r>
              <a:rPr lang="en-US" dirty="0" smtClean="0">
                <a:solidFill>
                  <a:schemeClr val="bg1"/>
                </a:solidFill>
              </a:rPr>
              <a:t>Deployment and operations boilerplate patterns </a:t>
            </a:r>
          </a:p>
          <a:p>
            <a:r>
              <a:rPr lang="en-US" dirty="0" smtClean="0">
                <a:solidFill>
                  <a:schemeClr val="bg1"/>
                </a:solidFill>
              </a:rPr>
              <a:t>(provisioning, deploy, security, logging, data services, etc.)</a:t>
            </a:r>
            <a:endParaRPr lang="en-US" dirty="0">
              <a:solidFill>
                <a:schemeClr val="bg1"/>
              </a:solidFill>
            </a:endParaRPr>
          </a:p>
        </p:txBody>
      </p:sp>
      <p:sp>
        <p:nvSpPr>
          <p:cNvPr id="18" name="Shape 281"/>
          <p:cNvSpPr/>
          <p:nvPr/>
        </p:nvSpPr>
        <p:spPr>
          <a:xfrm>
            <a:off x="2728857" y="1059974"/>
            <a:ext cx="888" cy="1026534"/>
          </a:xfrm>
          <a:prstGeom prst="line">
            <a:avLst/>
          </a:prstGeom>
          <a:ln w="6350" cmpd="sng">
            <a:solidFill>
              <a:srgbClr val="0A6258"/>
            </a:solidFill>
            <a:prstDash val="sysDash"/>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9" name="Rectangle 18"/>
          <p:cNvSpPr/>
          <p:nvPr/>
        </p:nvSpPr>
        <p:spPr>
          <a:xfrm rot="16200000">
            <a:off x="2245964" y="1377451"/>
            <a:ext cx="623864" cy="307777"/>
          </a:xfrm>
          <a:prstGeom prst="rect">
            <a:avLst/>
          </a:prstGeom>
        </p:spPr>
        <p:txBody>
          <a:bodyPr wrap="none">
            <a:spAutoFit/>
          </a:bodyPr>
          <a:lstStyle/>
          <a:p>
            <a:r>
              <a:rPr lang="en-US" dirty="0" smtClean="0">
                <a:solidFill>
                  <a:srgbClr val="008881"/>
                </a:solidFill>
              </a:rPr>
              <a:t>PaaS</a:t>
            </a:r>
            <a:endParaRPr lang="en-US" dirty="0">
              <a:solidFill>
                <a:srgbClr val="008881"/>
              </a:solidFill>
            </a:endParaRPr>
          </a:p>
        </p:txBody>
      </p:sp>
      <p:sp>
        <p:nvSpPr>
          <p:cNvPr id="20" name="Shape 281"/>
          <p:cNvSpPr/>
          <p:nvPr/>
        </p:nvSpPr>
        <p:spPr>
          <a:xfrm>
            <a:off x="2729745" y="2302682"/>
            <a:ext cx="0" cy="2004059"/>
          </a:xfrm>
          <a:prstGeom prst="line">
            <a:avLst/>
          </a:prstGeom>
          <a:ln w="6350" cmpd="sng">
            <a:solidFill>
              <a:srgbClr val="0A6258"/>
            </a:solidFill>
            <a:prstDash val="sysDash"/>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1" name="Rectangle 20"/>
          <p:cNvSpPr/>
          <p:nvPr/>
        </p:nvSpPr>
        <p:spPr>
          <a:xfrm rot="16200000">
            <a:off x="2154213" y="3007429"/>
            <a:ext cx="843287" cy="307777"/>
          </a:xfrm>
          <a:prstGeom prst="rect">
            <a:avLst/>
          </a:prstGeom>
        </p:spPr>
        <p:txBody>
          <a:bodyPr wrap="none">
            <a:spAutoFit/>
          </a:bodyPr>
          <a:lstStyle/>
          <a:p>
            <a:r>
              <a:rPr lang="en-US" dirty="0" smtClean="0">
                <a:solidFill>
                  <a:srgbClr val="008881"/>
                </a:solidFill>
              </a:rPr>
              <a:t>Desktop</a:t>
            </a:r>
            <a:endParaRPr lang="en-US" dirty="0">
              <a:solidFill>
                <a:srgbClr val="008881"/>
              </a:solidFill>
            </a:endParaRPr>
          </a:p>
        </p:txBody>
      </p:sp>
      <p:pic>
        <p:nvPicPr>
          <p:cNvPr id="5" name="Picture 4"/>
          <p:cNvPicPr>
            <a:picLocks noChangeAspect="1"/>
          </p:cNvPicPr>
          <p:nvPr/>
        </p:nvPicPr>
        <p:blipFill>
          <a:blip r:embed="rId3"/>
          <a:stretch>
            <a:fillRect/>
          </a:stretch>
        </p:blipFill>
        <p:spPr>
          <a:xfrm>
            <a:off x="1410415" y="3741355"/>
            <a:ext cx="468846" cy="465840"/>
          </a:xfrm>
          <a:prstGeom prst="rect">
            <a:avLst/>
          </a:prstGeom>
        </p:spPr>
      </p:pic>
      <p:pic>
        <p:nvPicPr>
          <p:cNvPr id="16" name="Picture 15"/>
          <p:cNvPicPr>
            <a:picLocks noChangeAspect="1"/>
          </p:cNvPicPr>
          <p:nvPr/>
        </p:nvPicPr>
        <p:blipFill>
          <a:blip r:embed="rId4"/>
          <a:stretch>
            <a:fillRect/>
          </a:stretch>
        </p:blipFill>
        <p:spPr>
          <a:xfrm>
            <a:off x="991465" y="2333563"/>
            <a:ext cx="1370587" cy="459960"/>
          </a:xfrm>
          <a:prstGeom prst="rect">
            <a:avLst/>
          </a:prstGeom>
        </p:spPr>
      </p:pic>
      <p:pic>
        <p:nvPicPr>
          <p:cNvPr id="17" name="Picture 16"/>
          <p:cNvPicPr>
            <a:picLocks noChangeAspect="1"/>
          </p:cNvPicPr>
          <p:nvPr/>
        </p:nvPicPr>
        <p:blipFill>
          <a:blip r:embed="rId5"/>
          <a:stretch>
            <a:fillRect/>
          </a:stretch>
        </p:blipFill>
        <p:spPr>
          <a:xfrm>
            <a:off x="1290065" y="1067159"/>
            <a:ext cx="743035" cy="743035"/>
          </a:xfrm>
          <a:prstGeom prst="rect">
            <a:avLst/>
          </a:prstGeom>
        </p:spPr>
      </p:pic>
      <p:pic>
        <p:nvPicPr>
          <p:cNvPr id="24" name="Picture 23"/>
          <p:cNvPicPr>
            <a:picLocks noChangeAspect="1"/>
          </p:cNvPicPr>
          <p:nvPr/>
        </p:nvPicPr>
        <p:blipFill>
          <a:blip r:embed="rId6"/>
          <a:stretch>
            <a:fillRect/>
          </a:stretch>
        </p:blipFill>
        <p:spPr>
          <a:xfrm>
            <a:off x="1102604" y="2974145"/>
            <a:ext cx="1085860" cy="485401"/>
          </a:xfrm>
          <a:prstGeom prst="rect">
            <a:avLst/>
          </a:prstGeom>
        </p:spPr>
      </p:pic>
      <p:pic>
        <p:nvPicPr>
          <p:cNvPr id="30" name="Picture 29"/>
          <p:cNvPicPr>
            <a:picLocks noChangeAspect="1"/>
          </p:cNvPicPr>
          <p:nvPr/>
        </p:nvPicPr>
        <p:blipFill>
          <a:blip r:embed="rId7"/>
          <a:stretch>
            <a:fillRect/>
          </a:stretch>
        </p:blipFill>
        <p:spPr>
          <a:xfrm>
            <a:off x="1343572" y="1904160"/>
            <a:ext cx="590624" cy="590624"/>
          </a:xfrm>
          <a:prstGeom prst="rect">
            <a:avLst/>
          </a:prstGeom>
        </p:spPr>
      </p:pic>
      <p:sp>
        <p:nvSpPr>
          <p:cNvPr id="32" name="Rectangle 31"/>
          <p:cNvSpPr/>
          <p:nvPr/>
        </p:nvSpPr>
        <p:spPr>
          <a:xfrm>
            <a:off x="2967862" y="2398621"/>
            <a:ext cx="1222610" cy="307777"/>
          </a:xfrm>
          <a:prstGeom prst="rect">
            <a:avLst/>
          </a:prstGeom>
        </p:spPr>
        <p:txBody>
          <a:bodyPr wrap="none">
            <a:spAutoFit/>
          </a:bodyPr>
          <a:lstStyle/>
          <a:p>
            <a:r>
              <a:rPr lang="en-US" dirty="0" smtClean="0">
                <a:solidFill>
                  <a:srgbClr val="5BA829"/>
                </a:solidFill>
              </a:rPr>
              <a:t>Spring Cloud</a:t>
            </a:r>
            <a:endParaRPr lang="en-US" dirty="0">
              <a:solidFill>
                <a:srgbClr val="5BA829"/>
              </a:solidFill>
            </a:endParaRPr>
          </a:p>
        </p:txBody>
      </p:sp>
      <p:sp>
        <p:nvSpPr>
          <p:cNvPr id="35" name="Rectangle 34"/>
          <p:cNvSpPr/>
          <p:nvPr/>
        </p:nvSpPr>
        <p:spPr>
          <a:xfrm>
            <a:off x="2967862" y="3203872"/>
            <a:ext cx="1122848" cy="307777"/>
          </a:xfrm>
          <a:prstGeom prst="rect">
            <a:avLst/>
          </a:prstGeom>
        </p:spPr>
        <p:txBody>
          <a:bodyPr wrap="none">
            <a:spAutoFit/>
          </a:bodyPr>
          <a:lstStyle/>
          <a:p>
            <a:r>
              <a:rPr lang="en-US" dirty="0" smtClean="0">
                <a:solidFill>
                  <a:srgbClr val="5BA829"/>
                </a:solidFill>
              </a:rPr>
              <a:t>Spring Boot</a:t>
            </a:r>
            <a:endParaRPr lang="en-US" dirty="0">
              <a:solidFill>
                <a:srgbClr val="5BA829"/>
              </a:solidFill>
            </a:endParaRPr>
          </a:p>
        </p:txBody>
      </p:sp>
      <p:sp>
        <p:nvSpPr>
          <p:cNvPr id="36" name="Rectangle 35"/>
          <p:cNvSpPr/>
          <p:nvPr/>
        </p:nvSpPr>
        <p:spPr>
          <a:xfrm>
            <a:off x="2977411" y="3899418"/>
            <a:ext cx="943049" cy="307777"/>
          </a:xfrm>
          <a:prstGeom prst="rect">
            <a:avLst/>
          </a:prstGeom>
        </p:spPr>
        <p:txBody>
          <a:bodyPr wrap="none">
            <a:spAutoFit/>
          </a:bodyPr>
          <a:lstStyle/>
          <a:p>
            <a:r>
              <a:rPr lang="en-US" dirty="0" smtClean="0">
                <a:solidFill>
                  <a:srgbClr val="5BA829"/>
                </a:solidFill>
              </a:rPr>
              <a:t>Spring IO</a:t>
            </a:r>
            <a:endParaRPr lang="en-US" dirty="0">
              <a:solidFill>
                <a:srgbClr val="5BA829"/>
              </a:solidFill>
            </a:endParaRPr>
          </a:p>
        </p:txBody>
      </p:sp>
      <p:cxnSp>
        <p:nvCxnSpPr>
          <p:cNvPr id="37" name="Straight Connector 36"/>
          <p:cNvCxnSpPr/>
          <p:nvPr/>
        </p:nvCxnSpPr>
        <p:spPr>
          <a:xfrm>
            <a:off x="2721334" y="1852519"/>
            <a:ext cx="4541267" cy="0"/>
          </a:xfrm>
          <a:prstGeom prst="line">
            <a:avLst/>
          </a:prstGeom>
          <a:ln w="3175" cmpd="sng">
            <a:prstDash val="sysDash"/>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2729745" y="2753110"/>
            <a:ext cx="4541267" cy="0"/>
          </a:xfrm>
          <a:prstGeom prst="line">
            <a:avLst/>
          </a:prstGeom>
          <a:ln w="3175" cmpd="sng">
            <a:prstDash val="sysDash"/>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2715391" y="3539364"/>
            <a:ext cx="4541267" cy="0"/>
          </a:xfrm>
          <a:prstGeom prst="line">
            <a:avLst/>
          </a:prstGeom>
          <a:ln w="3175" cmpd="sng">
            <a:prstDash val="sysDash"/>
          </a:ln>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2977411" y="1544742"/>
            <a:ext cx="1967205" cy="307777"/>
          </a:xfrm>
          <a:prstGeom prst="rect">
            <a:avLst/>
          </a:prstGeom>
        </p:spPr>
        <p:txBody>
          <a:bodyPr wrap="none">
            <a:spAutoFit/>
          </a:bodyPr>
          <a:lstStyle/>
          <a:p>
            <a:r>
              <a:rPr lang="en-US" dirty="0" smtClean="0">
                <a:solidFill>
                  <a:srgbClr val="5BA829"/>
                </a:solidFill>
              </a:rPr>
              <a:t>Pivotal Cloud Foundry</a:t>
            </a:r>
            <a:endParaRPr lang="en-US" dirty="0">
              <a:solidFill>
                <a:srgbClr val="5BA829"/>
              </a:solidFill>
            </a:endParaRPr>
          </a:p>
        </p:txBody>
      </p:sp>
    </p:spTree>
    <p:extLst>
      <p:ext uri="{BB962C8B-B14F-4D97-AF65-F5344CB8AC3E}">
        <p14:creationId xmlns:p14="http://schemas.microsoft.com/office/powerpoint/2010/main" val="177718790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dissolve">
                                      <p:cBhvr>
                                        <p:cTn id="10" dur="500"/>
                                        <p:tgtEl>
                                          <p:spTgt spid="16"/>
                                        </p:tgtEl>
                                      </p:cBhvr>
                                    </p:animEffect>
                                  </p:childTnLst>
                                </p:cTn>
                              </p:par>
                              <p:par>
                                <p:cTn id="11" presetID="9"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dissolve">
                                      <p:cBhvr>
                                        <p:cTn id="13" dur="500"/>
                                        <p:tgtEl>
                                          <p:spTgt spid="17"/>
                                        </p:tgtEl>
                                      </p:cBhvr>
                                    </p:animEffect>
                                  </p:childTnLst>
                                </p:cTn>
                              </p:par>
                              <p:par>
                                <p:cTn id="14" presetID="9"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dissolve">
                                      <p:cBhvr>
                                        <p:cTn id="16" dur="500"/>
                                        <p:tgtEl>
                                          <p:spTgt spid="24"/>
                                        </p:tgtEl>
                                      </p:cBhvr>
                                    </p:animEffect>
                                  </p:childTnLst>
                                </p:cTn>
                              </p:par>
                              <p:par>
                                <p:cTn id="17" presetID="9"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dissolve">
                                      <p:cBhvr>
                                        <p:cTn id="19" dur="500"/>
                                        <p:tgtEl>
                                          <p:spTgt spid="30"/>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dissolve">
                                      <p:cBhvr>
                                        <p:cTn id="22" dur="500"/>
                                        <p:tgtEl>
                                          <p:spTgt spid="36"/>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dissolve">
                                      <p:cBhvr>
                                        <p:cTn id="25" dur="500"/>
                                        <p:tgtEl>
                                          <p:spTgt spid="35"/>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dissolve">
                                      <p:cBhvr>
                                        <p:cTn id="28" dur="500"/>
                                        <p:tgtEl>
                                          <p:spTgt spid="32"/>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dissolve">
                                      <p:cBhvr>
                                        <p:cTn id="3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5" grpId="0"/>
      <p:bldP spid="36" grpId="0"/>
      <p:bldP spid="41"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81412" y="344392"/>
            <a:ext cx="3813129" cy="4071769"/>
          </a:xfrm>
        </p:spPr>
        <p:txBody>
          <a:bodyPr/>
          <a:lstStyle/>
          <a:p>
            <a:r>
              <a:rPr lang="en-US" dirty="0" smtClean="0"/>
              <a:t>A cloud platform enables continuous delivery speed by standardizing and automating as much as possible</a:t>
            </a:r>
            <a:endParaRPr lang="en-US" dirty="0"/>
          </a:p>
        </p:txBody>
      </p:sp>
      <p:pic>
        <p:nvPicPr>
          <p:cNvPr id="4" name="Picture 3" descr="cloud-native-diagr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70366" y="47385"/>
            <a:ext cx="4767200" cy="4555105"/>
          </a:xfrm>
          <a:prstGeom prst="rect">
            <a:avLst/>
          </a:prstGeom>
        </p:spPr>
      </p:pic>
    </p:spTree>
    <p:extLst>
      <p:ext uri="{BB962C8B-B14F-4D97-AF65-F5344CB8AC3E}">
        <p14:creationId xmlns:p14="http://schemas.microsoft.com/office/powerpoint/2010/main" val="21949084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Software is Changing Industries</a:t>
            </a:r>
            <a:endParaRPr lang="en" sz="2400" dirty="0">
              <a:solidFill>
                <a:srgbClr val="33928A"/>
              </a:solidFill>
            </a:endParaRPr>
          </a:p>
        </p:txBody>
      </p:sp>
      <p:pic>
        <p:nvPicPr>
          <p:cNvPr id="5" name="Picture 16" descr="Netflix.png"/>
          <p:cNvPicPr>
            <a:picLocks noChangeAspect="1"/>
          </p:cNvPicPr>
          <p:nvPr/>
        </p:nvPicPr>
        <p:blipFill>
          <a:blip r:embed="rId3" cstate="print"/>
          <a:srcRect/>
          <a:stretch>
            <a:fillRect/>
          </a:stretch>
        </p:blipFill>
        <p:spPr bwMode="auto">
          <a:xfrm>
            <a:off x="1230828" y="1341686"/>
            <a:ext cx="1969127" cy="597925"/>
          </a:xfrm>
          <a:prstGeom prst="rect">
            <a:avLst/>
          </a:prstGeom>
          <a:noFill/>
          <a:ln w="9525">
            <a:noFill/>
            <a:miter lim="800000"/>
            <a:headEnd/>
            <a:tailEnd/>
          </a:ln>
        </p:spPr>
      </p:pic>
      <p:pic>
        <p:nvPicPr>
          <p:cNvPr id="7" name="Picture 6"/>
          <p:cNvPicPr>
            <a:picLocks noChangeAspect="1"/>
          </p:cNvPicPr>
          <p:nvPr/>
        </p:nvPicPr>
        <p:blipFill>
          <a:blip r:embed="rId4"/>
          <a:stretch>
            <a:fillRect/>
          </a:stretch>
        </p:blipFill>
        <p:spPr>
          <a:xfrm>
            <a:off x="705112" y="2182626"/>
            <a:ext cx="2494843" cy="2494843"/>
          </a:xfrm>
          <a:prstGeom prst="rect">
            <a:avLst/>
          </a:prstGeom>
        </p:spPr>
      </p:pic>
      <p:pic>
        <p:nvPicPr>
          <p:cNvPr id="8" name="Picture 7"/>
          <p:cNvPicPr>
            <a:picLocks noChangeAspect="1"/>
          </p:cNvPicPr>
          <p:nvPr/>
        </p:nvPicPr>
        <p:blipFill>
          <a:blip r:embed="rId5"/>
          <a:stretch>
            <a:fillRect/>
          </a:stretch>
        </p:blipFill>
        <p:spPr>
          <a:xfrm>
            <a:off x="3997515" y="1063862"/>
            <a:ext cx="1152296" cy="1305936"/>
          </a:xfrm>
          <a:prstGeom prst="rect">
            <a:avLst/>
          </a:prstGeom>
        </p:spPr>
      </p:pic>
      <p:pic>
        <p:nvPicPr>
          <p:cNvPr id="4" name="Picture 3"/>
          <p:cNvPicPr>
            <a:picLocks noChangeAspect="1"/>
          </p:cNvPicPr>
          <p:nvPr/>
        </p:nvPicPr>
        <p:blipFill>
          <a:blip r:embed="rId6"/>
          <a:stretch>
            <a:fillRect/>
          </a:stretch>
        </p:blipFill>
        <p:spPr>
          <a:xfrm>
            <a:off x="6650548" y="2923005"/>
            <a:ext cx="1115618" cy="1115618"/>
          </a:xfrm>
          <a:prstGeom prst="rect">
            <a:avLst/>
          </a:prstGeom>
        </p:spPr>
      </p:pic>
      <p:pic>
        <p:nvPicPr>
          <p:cNvPr id="12" name="Picture 11"/>
          <p:cNvPicPr>
            <a:picLocks noChangeAspect="1"/>
          </p:cNvPicPr>
          <p:nvPr/>
        </p:nvPicPr>
        <p:blipFill>
          <a:blip r:embed="rId7"/>
          <a:stretch>
            <a:fillRect/>
          </a:stretch>
        </p:blipFill>
        <p:spPr>
          <a:xfrm>
            <a:off x="3997515" y="2812416"/>
            <a:ext cx="1130658" cy="1226207"/>
          </a:xfrm>
          <a:prstGeom prst="rect">
            <a:avLst/>
          </a:prstGeom>
        </p:spPr>
      </p:pic>
      <p:pic>
        <p:nvPicPr>
          <p:cNvPr id="13" name="Picture 12"/>
          <p:cNvPicPr>
            <a:picLocks noChangeAspect="1"/>
          </p:cNvPicPr>
          <p:nvPr/>
        </p:nvPicPr>
        <p:blipFill>
          <a:blip r:embed="rId8"/>
          <a:stretch>
            <a:fillRect/>
          </a:stretch>
        </p:blipFill>
        <p:spPr>
          <a:xfrm>
            <a:off x="6354094" y="1063862"/>
            <a:ext cx="1643147" cy="1230756"/>
          </a:xfrm>
          <a:prstGeom prst="rect">
            <a:avLst/>
          </a:prstGeom>
        </p:spPr>
      </p:pic>
    </p:spTree>
    <p:extLst>
      <p:ext uri="{BB962C8B-B14F-4D97-AF65-F5344CB8AC3E}">
        <p14:creationId xmlns:p14="http://schemas.microsoft.com/office/powerpoint/2010/main" val="216042678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p:nvPr/>
        </p:nvSpPr>
        <p:spPr>
          <a:xfrm>
            <a:off x="3632080" y="2477740"/>
            <a:ext cx="1879840" cy="1671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pic>
        <p:nvPicPr>
          <p:cNvPr id="295" name="pasted-image.png"/>
          <p:cNvPicPr/>
          <p:nvPr/>
        </p:nvPicPr>
        <p:blipFill>
          <a:blip r:embed="rId2">
            <a:extLst/>
          </a:blip>
          <a:stretch>
            <a:fillRect/>
          </a:stretch>
        </p:blipFill>
        <p:spPr>
          <a:xfrm>
            <a:off x="-151731" y="-9442"/>
            <a:ext cx="9827270" cy="4648034"/>
          </a:xfrm>
          <a:prstGeom prst="rect">
            <a:avLst/>
          </a:prstGeom>
          <a:ln w="12700">
            <a:miter lim="400000"/>
          </a:ln>
          <a:effectLst>
            <a:outerShdw blurRad="38100" dist="20000" dir="5400000" rotWithShape="0">
              <a:srgbClr val="000000"/>
            </a:outerShdw>
          </a:effectLst>
        </p:spPr>
      </p:pic>
      <p:sp>
        <p:nvSpPr>
          <p:cNvPr id="296" name="Shape 296"/>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a:t>
            </a:fld>
            <a:endParaRPr sz="800">
              <a:solidFill>
                <a:srgbClr val="808080"/>
              </a:solidFill>
              <a:uFill>
                <a:solidFill>
                  <a:srgbClr val="808080"/>
                </a:solidFill>
              </a:uFill>
            </a:endParaRPr>
          </a:p>
        </p:txBody>
      </p:sp>
      <p:sp>
        <p:nvSpPr>
          <p:cNvPr id="297" name="Shape 297"/>
          <p:cNvSpPr/>
          <p:nvPr/>
        </p:nvSpPr>
        <p:spPr>
          <a:xfrm>
            <a:off x="3033335" y="2191017"/>
            <a:ext cx="3077330" cy="548046"/>
          </a:xfrm>
          <a:prstGeom prst="rect">
            <a:avLst/>
          </a:prstGeom>
          <a:ln w="12700">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a:spAutoFit/>
          </a:bodyPr>
          <a:lstStyle>
            <a:lvl1pPr>
              <a:defRPr sz="3200">
                <a:solidFill>
                  <a:srgbClr val="DDDDDD"/>
                </a:solidFill>
              </a:defRPr>
            </a:lvl1pPr>
          </a:lstStyle>
          <a:p>
            <a:pPr lvl="0">
              <a:defRPr sz="1800">
                <a:solidFill>
                  <a:srgbClr val="000000"/>
                </a:solidFill>
                <a:uFillTx/>
              </a:defRPr>
            </a:pPr>
            <a:r>
              <a:rPr sz="3200">
                <a:solidFill>
                  <a:srgbClr val="DDDDDD"/>
                </a:solidFill>
                <a:uFill>
                  <a:solidFill>
                    <a:srgbClr val="4D4D4D"/>
                  </a:solidFill>
                </a:uFill>
              </a:rPr>
              <a:t>CLOUD NATIVE</a:t>
            </a:r>
          </a:p>
        </p:txBody>
      </p:sp>
      <p:grpSp>
        <p:nvGrpSpPr>
          <p:cNvPr id="310" name="Group 310"/>
          <p:cNvGrpSpPr/>
          <p:nvPr/>
        </p:nvGrpSpPr>
        <p:grpSpPr>
          <a:xfrm>
            <a:off x="42568" y="2561323"/>
            <a:ext cx="9094892" cy="2353463"/>
            <a:chOff x="0" y="-93861"/>
            <a:chExt cx="9094890" cy="2353462"/>
          </a:xfrm>
        </p:grpSpPr>
        <p:sp>
          <p:nvSpPr>
            <p:cNvPr id="298" name="Shape 298"/>
            <p:cNvSpPr/>
            <p:nvPr/>
          </p:nvSpPr>
          <p:spPr>
            <a:xfrm>
              <a:off x="6875002" y="1533160"/>
              <a:ext cx="743078"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Cloud</a:t>
              </a:r>
            </a:p>
          </p:txBody>
        </p:sp>
        <p:sp>
          <p:nvSpPr>
            <p:cNvPr id="299" name="Shape 299"/>
            <p:cNvSpPr/>
            <p:nvPr/>
          </p:nvSpPr>
          <p:spPr>
            <a:xfrm>
              <a:off x="8130071" y="1538558"/>
              <a:ext cx="964820"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DevOps</a:t>
              </a:r>
            </a:p>
          </p:txBody>
        </p:sp>
        <p:sp>
          <p:nvSpPr>
            <p:cNvPr id="300" name="Shape 300"/>
            <p:cNvSpPr/>
            <p:nvPr/>
          </p:nvSpPr>
          <p:spPr>
            <a:xfrm>
              <a:off x="0" y="1510220"/>
              <a:ext cx="660781"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Agile</a:t>
              </a:r>
            </a:p>
          </p:txBody>
        </p:sp>
        <p:sp>
          <p:nvSpPr>
            <p:cNvPr id="301" name="Shape 301"/>
            <p:cNvSpPr/>
            <p:nvPr/>
          </p:nvSpPr>
          <p:spPr>
            <a:xfrm>
              <a:off x="1459616" y="1510220"/>
              <a:ext cx="60340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Lean</a:t>
              </a:r>
            </a:p>
          </p:txBody>
        </p:sp>
        <p:sp>
          <p:nvSpPr>
            <p:cNvPr id="302" name="Shape 302"/>
            <p:cNvSpPr/>
            <p:nvPr/>
          </p:nvSpPr>
          <p:spPr>
            <a:xfrm>
              <a:off x="2861853" y="1533161"/>
              <a:ext cx="1367385" cy="7264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Continuous</a:t>
              </a:r>
            </a:p>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Delivery</a:t>
              </a:r>
            </a:p>
          </p:txBody>
        </p:sp>
        <p:sp>
          <p:nvSpPr>
            <p:cNvPr id="303" name="Shape 303"/>
            <p:cNvSpPr/>
            <p:nvPr/>
          </p:nvSpPr>
          <p:spPr>
            <a:xfrm>
              <a:off x="4719409" y="1533160"/>
              <a:ext cx="153586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dirty="0">
                  <a:solidFill>
                    <a:srgbClr val="FFFFFF"/>
                  </a:solidFill>
                  <a:uFill>
                    <a:solidFill>
                      <a:srgbClr val="4D4D4D"/>
                    </a:solidFill>
                  </a:uFill>
                </a:rPr>
                <a:t>Microservices</a:t>
              </a:r>
            </a:p>
          </p:txBody>
        </p:sp>
        <p:sp>
          <p:nvSpPr>
            <p:cNvPr id="311" name="Shape 311"/>
            <p:cNvSpPr/>
            <p:nvPr/>
          </p:nvSpPr>
          <p:spPr>
            <a:xfrm>
              <a:off x="660796" y="-93862"/>
              <a:ext cx="3868636" cy="166624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2" name="Shape 312"/>
            <p:cNvSpPr/>
            <p:nvPr/>
          </p:nvSpPr>
          <p:spPr>
            <a:xfrm>
              <a:off x="2062866" y="-93862"/>
              <a:ext cx="2466566" cy="16115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3" name="Shape 313"/>
            <p:cNvSpPr/>
            <p:nvPr/>
          </p:nvSpPr>
          <p:spPr>
            <a:xfrm>
              <a:off x="4529431" y="-93862"/>
              <a:ext cx="3628554" cy="163242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4" name="Shape 314"/>
            <p:cNvSpPr/>
            <p:nvPr/>
          </p:nvSpPr>
          <p:spPr>
            <a:xfrm>
              <a:off x="3725105" y="-93862"/>
              <a:ext cx="804327" cy="162702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5" name="Shape 315"/>
            <p:cNvSpPr/>
            <p:nvPr/>
          </p:nvSpPr>
          <p:spPr>
            <a:xfrm>
              <a:off x="4529431" y="-93862"/>
              <a:ext cx="850968"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6" name="Shape 316"/>
            <p:cNvSpPr/>
            <p:nvPr/>
          </p:nvSpPr>
          <p:spPr>
            <a:xfrm>
              <a:off x="4529431" y="-93862"/>
              <a:ext cx="2413769"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grpSp>
    </p:spTree>
    <p:extLst>
      <p:ext uri="{BB962C8B-B14F-4D97-AF65-F5344CB8AC3E}">
        <p14:creationId xmlns:p14="http://schemas.microsoft.com/office/powerpoint/2010/main" val="3738471792"/>
      </p:ext>
    </p:extLst>
  </p:cSld>
  <p:clrMapOvr>
    <a:masterClrMapping/>
  </p:clrMapOvr>
  <p:transition xmlns:p14="http://schemas.microsoft.com/office/powerpoint/2010/main" spd="slow">
    <p:dissolve/>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iterate>
                                    <p:tmAbs val="0"/>
                                  </p:iterate>
                                  <p:childTnLst>
                                    <p:set>
                                      <p:cBhvr>
                                        <p:cTn id="6" fill="hold"/>
                                        <p:tgtEl>
                                          <p:spTgt spid="310"/>
                                        </p:tgtEl>
                                        <p:attrNameLst>
                                          <p:attrName>style.visibility</p:attrName>
                                        </p:attrNameLst>
                                      </p:cBhvr>
                                      <p:to>
                                        <p:strVal val="visible"/>
                                      </p:to>
                                    </p:set>
                                    <p:animEffect transition="in" filter="wipe(up)">
                                      <p:cBhvr>
                                        <p:cTn id="7" dur="10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332154" y="168449"/>
            <a:ext cx="8410499" cy="460500"/>
          </a:xfrm>
        </p:spPr>
        <p:txBody>
          <a:bodyPr/>
          <a:lstStyle/>
          <a:p>
            <a:r>
              <a:rPr lang="en-US" sz="3200" dirty="0" smtClean="0">
                <a:solidFill>
                  <a:srgbClr val="2C95DD"/>
                </a:solidFill>
              </a:rPr>
              <a:t>The Promise of Cloud Native</a:t>
            </a:r>
            <a:endParaRPr lang="en-US" sz="3200" dirty="0">
              <a:solidFill>
                <a:schemeClr val="accent1"/>
              </a:solidFill>
            </a:endParaRPr>
          </a:p>
        </p:txBody>
      </p:sp>
      <p:sp>
        <p:nvSpPr>
          <p:cNvPr id="20" name="Title 1"/>
          <p:cNvSpPr txBox="1">
            <a:spLocks/>
          </p:cNvSpPr>
          <p:nvPr/>
        </p:nvSpPr>
        <p:spPr>
          <a:xfrm>
            <a:off x="415714" y="888159"/>
            <a:ext cx="6990819" cy="3111625"/>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marL="457200" indent="-457200">
              <a:lnSpc>
                <a:spcPct val="113000"/>
              </a:lnSpc>
              <a:buFont typeface="Arial"/>
              <a:buChar char="•"/>
            </a:pPr>
            <a:r>
              <a:rPr lang="en-US" sz="2800" dirty="0" smtClean="0">
                <a:solidFill>
                  <a:schemeClr val="tx1">
                    <a:lumMod val="20000"/>
                    <a:lumOff val="80000"/>
                  </a:schemeClr>
                </a:solidFill>
              </a:rPr>
              <a:t>Deploy new </a:t>
            </a:r>
            <a:r>
              <a:rPr lang="en-US" sz="2800" dirty="0">
                <a:solidFill>
                  <a:srgbClr val="FFFFFF"/>
                </a:solidFill>
              </a:rPr>
              <a:t>features</a:t>
            </a:r>
            <a:r>
              <a:rPr lang="en-US" sz="2800" dirty="0" smtClean="0">
                <a:solidFill>
                  <a:schemeClr val="tx1">
                    <a:lumMod val="20000"/>
                    <a:lumOff val="80000"/>
                  </a:schemeClr>
                </a:solidFill>
              </a:rPr>
              <a:t> daily to production</a:t>
            </a:r>
          </a:p>
          <a:p>
            <a:pPr marL="457200" indent="-457200">
              <a:lnSpc>
                <a:spcPct val="113000"/>
              </a:lnSpc>
              <a:buFont typeface="Arial"/>
              <a:buChar char="•"/>
            </a:pPr>
            <a:r>
              <a:rPr lang="en-US" sz="2800" dirty="0" smtClean="0">
                <a:solidFill>
                  <a:schemeClr val="tx1">
                    <a:lumMod val="20000"/>
                    <a:lumOff val="80000"/>
                  </a:schemeClr>
                </a:solidFill>
              </a:rPr>
              <a:t>Automate middleware</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Free/Cheap horizontal scaling</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Contract between App &amp; Platform</a:t>
            </a:r>
          </a:p>
          <a:p>
            <a:pPr>
              <a:lnSpc>
                <a:spcPct val="113000"/>
              </a:lnSpc>
            </a:pPr>
            <a:endParaRPr lang="en-US" sz="3000" dirty="0">
              <a:solidFill>
                <a:schemeClr val="tx1">
                  <a:lumMod val="20000"/>
                  <a:lumOff val="80000"/>
                </a:schemeClr>
              </a:solidFill>
            </a:endParaRPr>
          </a:p>
          <a:p>
            <a:endParaRPr lang="en-US" sz="3600" dirty="0" smtClean="0">
              <a:solidFill>
                <a:schemeClr val="tx1">
                  <a:lumMod val="20000"/>
                  <a:lumOff val="80000"/>
                </a:schemeClr>
              </a:solidFill>
            </a:endParaRPr>
          </a:p>
          <a:p>
            <a:endParaRPr lang="en-US" sz="3600" dirty="0">
              <a:solidFill>
                <a:schemeClr val="tx1">
                  <a:lumMod val="20000"/>
                  <a:lumOff val="80000"/>
                </a:schemeClr>
              </a:solidFill>
            </a:endParaRPr>
          </a:p>
        </p:txBody>
      </p:sp>
    </p:spTree>
    <p:extLst>
      <p:ext uri="{BB962C8B-B14F-4D97-AF65-F5344CB8AC3E}">
        <p14:creationId xmlns:p14="http://schemas.microsoft.com/office/powerpoint/2010/main" val="16529983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rgbClr val="2C95DD"/>
                </a:solidFill>
              </a:rPr>
              <a:t>WHAT?</a:t>
            </a:r>
            <a:endParaRPr lang="en-US" sz="8000" b="1" dirty="0" smtClean="0">
              <a:solidFill>
                <a:srgbClr val="008881"/>
              </a:solidFill>
            </a:endParaRPr>
          </a:p>
        </p:txBody>
      </p:sp>
    </p:spTree>
    <p:extLst>
      <p:ext uri="{BB962C8B-B14F-4D97-AF65-F5344CB8AC3E}">
        <p14:creationId xmlns:p14="http://schemas.microsoft.com/office/powerpoint/2010/main" val="380881749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7" y="922337"/>
            <a:ext cx="7402962"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Twelve </a:t>
            </a:r>
            <a:r>
              <a:rPr lang="en-US" sz="2800" dirty="0">
                <a:solidFill>
                  <a:srgbClr val="FFFFFF"/>
                </a:solidFill>
              </a:rPr>
              <a:t>Factor Apps (http://12factor.net</a:t>
            </a:r>
            <a:r>
              <a:rPr lang="en-US" sz="2800"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smtClean="0">
                <a:solidFill>
                  <a:srgbClr val="2C95DD"/>
                </a:solidFill>
              </a:rPr>
              <a:t>Characteristics of Cloud Native Architectures</a:t>
            </a:r>
            <a:endParaRPr lang="en-US" sz="3200" dirty="0"/>
          </a:p>
        </p:txBody>
      </p:sp>
    </p:spTree>
    <p:extLst>
      <p:ext uri="{BB962C8B-B14F-4D97-AF65-F5344CB8AC3E}">
        <p14:creationId xmlns:p14="http://schemas.microsoft.com/office/powerpoint/2010/main" val="243825571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34" name="Rectangle 33"/>
          <p:cNvSpPr/>
          <p:nvPr/>
        </p:nvSpPr>
        <p:spPr>
          <a:xfrm rot="16200000">
            <a:off x="1907610" y="1786593"/>
            <a:ext cx="982936" cy="307777"/>
          </a:xfrm>
          <a:prstGeom prst="rect">
            <a:avLst/>
          </a:prstGeom>
        </p:spPr>
        <p:txBody>
          <a:bodyPr wrap="none">
            <a:spAutoFit/>
          </a:bodyPr>
          <a:lstStyle/>
          <a:p>
            <a:r>
              <a:rPr lang="en-US" b="1" dirty="0" smtClean="0">
                <a:solidFill>
                  <a:srgbClr val="FFFFFF"/>
                </a:solidFill>
              </a:rPr>
              <a:t>Business</a:t>
            </a:r>
            <a:endParaRPr lang="en-US" dirty="0"/>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Enabling Continuous Delivery</a:t>
            </a:r>
            <a:endParaRPr lang="en" sz="2400" dirty="0">
              <a:solidFill>
                <a:srgbClr val="33928A"/>
              </a:solidFill>
            </a:endParaRPr>
          </a:p>
        </p:txBody>
      </p:sp>
      <p:sp>
        <p:nvSpPr>
          <p:cNvPr id="3" name="Right Arrow 2"/>
          <p:cNvSpPr/>
          <p:nvPr/>
        </p:nvSpPr>
        <p:spPr>
          <a:xfrm>
            <a:off x="2108851" y="2511203"/>
            <a:ext cx="5064430" cy="39979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2874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pic>
        <p:nvPicPr>
          <p:cNvPr id="13" name="Picture 12"/>
          <p:cNvPicPr>
            <a:picLocks noChangeAspect="1"/>
          </p:cNvPicPr>
          <p:nvPr/>
        </p:nvPicPr>
        <p:blipFill>
          <a:blip r:embed="rId3"/>
          <a:stretch>
            <a:fillRect/>
          </a:stretch>
        </p:blipFill>
        <p:spPr>
          <a:xfrm>
            <a:off x="651619" y="2271641"/>
            <a:ext cx="1219200" cy="914400"/>
          </a:xfrm>
          <a:prstGeom prst="rect">
            <a:avLst/>
          </a:prstGeom>
        </p:spPr>
      </p:pic>
      <p:sp>
        <p:nvSpPr>
          <p:cNvPr id="10" name="Rectangle 9"/>
          <p:cNvSpPr/>
          <p:nvPr/>
        </p:nvSpPr>
        <p:spPr>
          <a:xfrm>
            <a:off x="1010069" y="1876103"/>
            <a:ext cx="543914" cy="307777"/>
          </a:xfrm>
          <a:prstGeom prst="rect">
            <a:avLst/>
          </a:prstGeom>
        </p:spPr>
        <p:txBody>
          <a:bodyPr wrap="none">
            <a:spAutoFit/>
          </a:bodyPr>
          <a:lstStyle/>
          <a:p>
            <a:r>
              <a:rPr lang="en-US" b="1" dirty="0" smtClean="0">
                <a:solidFill>
                  <a:schemeClr val="bg2"/>
                </a:solidFill>
              </a:rPr>
              <a:t>Idea</a:t>
            </a:r>
            <a:endParaRPr lang="en-US" dirty="0">
              <a:solidFill>
                <a:schemeClr val="bg2"/>
              </a:solidFill>
            </a:endParaRPr>
          </a:p>
        </p:txBody>
      </p:sp>
      <p:sp>
        <p:nvSpPr>
          <p:cNvPr id="21" name="Rectangle 20"/>
          <p:cNvSpPr/>
          <p:nvPr/>
        </p:nvSpPr>
        <p:spPr>
          <a:xfrm rot="16200000">
            <a:off x="2852291" y="1675305"/>
            <a:ext cx="1313180" cy="307777"/>
          </a:xfrm>
          <a:prstGeom prst="rect">
            <a:avLst/>
          </a:prstGeom>
        </p:spPr>
        <p:txBody>
          <a:bodyPr wrap="none">
            <a:spAutoFit/>
          </a:bodyPr>
          <a:lstStyle/>
          <a:p>
            <a:r>
              <a:rPr lang="en-US" b="1" dirty="0" smtClean="0">
                <a:solidFill>
                  <a:srgbClr val="FFFFFF"/>
                </a:solidFill>
              </a:rPr>
              <a:t>Development</a:t>
            </a:r>
            <a:endParaRPr lang="en-US" dirty="0"/>
          </a:p>
        </p:txBody>
      </p:sp>
      <p:sp>
        <p:nvSpPr>
          <p:cNvPr id="20" name="Oval 19"/>
          <p:cNvSpPr/>
          <p:nvPr/>
        </p:nvSpPr>
        <p:spPr>
          <a:xfrm>
            <a:off x="709710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smtClean="0"/>
              <a:t>$</a:t>
            </a:r>
            <a:endParaRPr lang="en-US" sz="4800" dirty="0"/>
          </a:p>
        </p:txBody>
      </p:sp>
      <p:sp>
        <p:nvSpPr>
          <p:cNvPr id="22" name="Rectangle 21"/>
          <p:cNvSpPr/>
          <p:nvPr/>
        </p:nvSpPr>
        <p:spPr>
          <a:xfrm rot="16200000">
            <a:off x="4329695" y="2087629"/>
            <a:ext cx="453970" cy="307777"/>
          </a:xfrm>
          <a:prstGeom prst="rect">
            <a:avLst/>
          </a:prstGeom>
        </p:spPr>
        <p:txBody>
          <a:bodyPr wrap="none">
            <a:spAutoFit/>
          </a:bodyPr>
          <a:lstStyle/>
          <a:p>
            <a:r>
              <a:rPr lang="en-US" b="1" dirty="0" smtClean="0">
                <a:solidFill>
                  <a:srgbClr val="FFFFFF"/>
                </a:solidFill>
              </a:rPr>
              <a:t>QA</a:t>
            </a:r>
            <a:endParaRPr lang="en-US" dirty="0"/>
          </a:p>
        </p:txBody>
      </p:sp>
      <p:sp>
        <p:nvSpPr>
          <p:cNvPr id="23" name="Rectangle 22"/>
          <p:cNvSpPr/>
          <p:nvPr/>
        </p:nvSpPr>
        <p:spPr>
          <a:xfrm rot="16200000">
            <a:off x="4923111" y="1770050"/>
            <a:ext cx="1132404" cy="307777"/>
          </a:xfrm>
          <a:prstGeom prst="rect">
            <a:avLst/>
          </a:prstGeom>
        </p:spPr>
        <p:txBody>
          <a:bodyPr wrap="none">
            <a:spAutoFit/>
          </a:bodyPr>
          <a:lstStyle/>
          <a:p>
            <a:r>
              <a:rPr lang="en-US" b="1" dirty="0" smtClean="0">
                <a:solidFill>
                  <a:srgbClr val="FFFFFF"/>
                </a:solidFill>
              </a:rPr>
              <a:t>Operations</a:t>
            </a:r>
            <a:endParaRPr lang="en-US" dirty="0"/>
          </a:p>
        </p:txBody>
      </p:sp>
      <p:sp>
        <p:nvSpPr>
          <p:cNvPr id="24" name="Rectangle 23"/>
          <p:cNvSpPr/>
          <p:nvPr/>
        </p:nvSpPr>
        <p:spPr>
          <a:xfrm rot="16200000">
            <a:off x="6018143" y="1810651"/>
            <a:ext cx="1031051" cy="307777"/>
          </a:xfrm>
          <a:prstGeom prst="rect">
            <a:avLst/>
          </a:prstGeom>
        </p:spPr>
        <p:txBody>
          <a:bodyPr wrap="none">
            <a:spAutoFit/>
          </a:bodyPr>
          <a:lstStyle/>
          <a:p>
            <a:r>
              <a:rPr lang="en-US" b="1" dirty="0" smtClean="0">
                <a:solidFill>
                  <a:srgbClr val="FFFFFF"/>
                </a:solidFill>
              </a:rPr>
              <a:t>Customer</a:t>
            </a:r>
            <a:endParaRPr lang="en-US" dirty="0"/>
          </a:p>
        </p:txBody>
      </p:sp>
      <p:sp>
        <p:nvSpPr>
          <p:cNvPr id="27" name="Rectangle 26"/>
          <p:cNvSpPr/>
          <p:nvPr/>
        </p:nvSpPr>
        <p:spPr>
          <a:xfrm>
            <a:off x="7543966" y="1898184"/>
            <a:ext cx="671979" cy="307777"/>
          </a:xfrm>
          <a:prstGeom prst="rect">
            <a:avLst/>
          </a:prstGeom>
        </p:spPr>
        <p:txBody>
          <a:bodyPr wrap="none">
            <a:spAutoFit/>
          </a:bodyPr>
          <a:lstStyle/>
          <a:p>
            <a:r>
              <a:rPr lang="en-US" b="1" dirty="0" smtClean="0">
                <a:solidFill>
                  <a:srgbClr val="008881"/>
                </a:solidFill>
              </a:rPr>
              <a:t>Value</a:t>
            </a:r>
            <a:endParaRPr lang="en-US" dirty="0">
              <a:solidFill>
                <a:srgbClr val="008881"/>
              </a:solidFill>
            </a:endParaRPr>
          </a:p>
        </p:txBody>
      </p:sp>
      <p:sp>
        <p:nvSpPr>
          <p:cNvPr id="25" name="Chevron 24"/>
          <p:cNvSpPr/>
          <p:nvPr/>
        </p:nvSpPr>
        <p:spPr>
          <a:xfrm>
            <a:off x="2245188"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 name="Chevron 35"/>
          <p:cNvSpPr/>
          <p:nvPr/>
        </p:nvSpPr>
        <p:spPr>
          <a:xfrm>
            <a:off x="3354992"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Chevron 36"/>
          <p:cNvSpPr/>
          <p:nvPr/>
        </p:nvSpPr>
        <p:spPr>
          <a:xfrm>
            <a:off x="4394622"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Chevron 37"/>
          <p:cNvSpPr/>
          <p:nvPr/>
        </p:nvSpPr>
        <p:spPr>
          <a:xfrm>
            <a:off x="5335424"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9" name="Chevron 38"/>
          <p:cNvSpPr/>
          <p:nvPr/>
        </p:nvSpPr>
        <p:spPr>
          <a:xfrm>
            <a:off x="6379780" y="2567028"/>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Left Brace 25"/>
          <p:cNvSpPr/>
          <p:nvPr/>
        </p:nvSpPr>
        <p:spPr>
          <a:xfrm rot="16200000">
            <a:off x="4360168" y="1009647"/>
            <a:ext cx="452206" cy="420257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Rectangle 40"/>
          <p:cNvSpPr/>
          <p:nvPr/>
        </p:nvSpPr>
        <p:spPr>
          <a:xfrm>
            <a:off x="2660691" y="3337038"/>
            <a:ext cx="4031873" cy="307777"/>
          </a:xfrm>
          <a:prstGeom prst="rect">
            <a:avLst/>
          </a:prstGeom>
        </p:spPr>
        <p:txBody>
          <a:bodyPr wrap="none">
            <a:spAutoFit/>
          </a:bodyPr>
          <a:lstStyle/>
          <a:p>
            <a:r>
              <a:rPr lang="en-US" b="1" dirty="0" smtClean="0">
                <a:solidFill>
                  <a:srgbClr val="FFFFFF"/>
                </a:solidFill>
              </a:rPr>
              <a:t>Companies that </a:t>
            </a:r>
            <a:r>
              <a:rPr lang="en-US" b="1" dirty="0" smtClean="0">
                <a:solidFill>
                  <a:srgbClr val="FF6600"/>
                </a:solidFill>
              </a:rPr>
              <a:t>disrupt</a:t>
            </a:r>
            <a:r>
              <a:rPr lang="en-US" b="1" dirty="0" smtClean="0">
                <a:solidFill>
                  <a:srgbClr val="FFFFFF"/>
                </a:solidFill>
              </a:rPr>
              <a:t>, reduce time to value</a:t>
            </a:r>
            <a:endParaRPr lang="en-US" dirty="0"/>
          </a:p>
        </p:txBody>
      </p:sp>
    </p:spTree>
    <p:extLst>
      <p:ext uri="{BB962C8B-B14F-4D97-AF65-F5344CB8AC3E}">
        <p14:creationId xmlns:p14="http://schemas.microsoft.com/office/powerpoint/2010/main" val="1968665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78784</TotalTime>
  <Words>1668</Words>
  <Application>Microsoft Macintosh PowerPoint</Application>
  <PresentationFormat>On-screen Show (16:9)</PresentationFormat>
  <Paragraphs>371</Paragraphs>
  <Slides>38</Slides>
  <Notes>34</Notes>
  <HiddenSlides>2</HiddenSlides>
  <MMClips>0</MMClips>
  <ScaleCrop>false</ScaleCrop>
  <HeadingPairs>
    <vt:vector size="4" baseType="variant">
      <vt:variant>
        <vt:lpstr>Theme</vt:lpstr>
      </vt:variant>
      <vt:variant>
        <vt:i4>2</vt:i4>
      </vt:variant>
      <vt:variant>
        <vt:lpstr>Slide Titles</vt:lpstr>
      </vt:variant>
      <vt:variant>
        <vt:i4>38</vt:i4>
      </vt:variant>
    </vt:vector>
  </HeadingPairs>
  <TitlesOfParts>
    <vt:vector size="40" baseType="lpstr">
      <vt:lpstr>Pivotal_interim_040113_template_</vt:lpstr>
      <vt:lpstr>Custom Theme</vt:lpstr>
      <vt:lpstr>Cloud Native Enterprise</vt:lpstr>
      <vt:lpstr>Agenda</vt:lpstr>
      <vt:lpstr>PowerPoint Presentation</vt:lpstr>
      <vt:lpstr>Software is Changing Industries</vt:lpstr>
      <vt:lpstr>PowerPoint Presentation</vt:lpstr>
      <vt:lpstr>The Promise of Cloud Native</vt:lpstr>
      <vt:lpstr>PowerPoint Presentation</vt:lpstr>
      <vt:lpstr>Characteristics of Cloud Native Architectures</vt:lpstr>
      <vt:lpstr>Enabling Continuous Delivery</vt:lpstr>
      <vt:lpstr>Enabling Agile Delivery</vt:lpstr>
      <vt:lpstr>WaterScrumFall</vt:lpstr>
      <vt:lpstr>Conway’s Law</vt:lpstr>
      <vt:lpstr>Inverse Conway Maneuver Enable Continuous Delivery</vt:lpstr>
      <vt:lpstr>Enabling Continuous Delivery</vt:lpstr>
      <vt:lpstr>12-Factor Applications</vt:lpstr>
      <vt:lpstr>Microservice: Definition</vt:lpstr>
      <vt:lpstr>Microservices are NOT</vt:lpstr>
      <vt:lpstr>Microservice Architecture</vt:lpstr>
      <vt:lpstr>A Familiar Microservice Example</vt:lpstr>
      <vt:lpstr>Microservices are Hard</vt:lpstr>
      <vt:lpstr>Challenges of Distributed Systems</vt:lpstr>
      <vt:lpstr>PowerPoint Presentation</vt:lpstr>
      <vt:lpstr>It Takes a Platform</vt:lpstr>
      <vt:lpstr>PowerPoint Presentation</vt:lpstr>
      <vt:lpstr>Application Framework</vt:lpstr>
      <vt:lpstr>PowerPoint Presentation</vt:lpstr>
      <vt:lpstr>Companies want to be fast like Netflix</vt:lpstr>
      <vt:lpstr>PowerPoint Presentation</vt:lpstr>
      <vt:lpstr>It Takes a Platform</vt:lpstr>
      <vt:lpstr>PowerPoint Presentation</vt:lpstr>
      <vt:lpstr>PowerPoint Presentation</vt:lpstr>
      <vt:lpstr>Read</vt:lpstr>
      <vt:lpstr>Build – http://start.spring.io</vt:lpstr>
      <vt:lpstr>Foundations</vt:lpstr>
      <vt:lpstr>Foundations</vt:lpstr>
      <vt:lpstr>PowerPoint Presentation</vt:lpstr>
      <vt:lpstr>Anatomy of a Cloud Native Platform</vt:lpstr>
      <vt:lpstr>A cloud platform enables continuous delivery speed by standardizing and automating as much as possible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Corporate User</cp:lastModifiedBy>
  <cp:revision>350</cp:revision>
  <dcterms:modified xsi:type="dcterms:W3CDTF">2016-01-15T17:45:49Z</dcterms:modified>
</cp:coreProperties>
</file>